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4" r:id="rId7"/>
    <p:sldId id="328"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pPr/>
              <a:t>26.10.2016</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26.10.2016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26.10.2016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26.10.2016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26.10.2016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26.10.2016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pPr/>
              <a:t>26.10.2016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pPr/>
              <a:t>26.10.2016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26.10.2016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26.10.2016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26.10.2016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pPr/>
              <a:t>26.10.2016</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33400" y="692696"/>
            <a:ext cx="7854696" cy="6048672"/>
          </a:xfrm>
        </p:spPr>
        <p:txBody>
          <a:bodyPr>
            <a:normAutofit/>
          </a:bodyPr>
          <a:lstStyle/>
          <a:p>
            <a:pPr algn="ctr"/>
            <a:r>
              <a:rPr lang="tr-TR" sz="4400" b="1" dirty="0" smtClean="0">
                <a:solidFill>
                  <a:srgbClr val="002060"/>
                </a:solidFill>
                <a:effectLst>
                  <a:outerShdw blurRad="38100" dist="38100" dir="2700000" algn="tl">
                    <a:srgbClr val="C0C0C0"/>
                  </a:outerShdw>
                </a:effectLst>
                <a:latin typeface="Comic Sans MS" pitchFamily="66" charset="0"/>
              </a:rPr>
              <a:t>KAYA </a:t>
            </a:r>
            <a:r>
              <a:rPr lang="tr-TR" sz="4400" b="1" dirty="0">
                <a:solidFill>
                  <a:srgbClr val="002060"/>
                </a:solidFill>
                <a:effectLst>
                  <a:outerShdw blurRad="38100" dist="38100" dir="2700000" algn="tl">
                    <a:srgbClr val="C0C0C0"/>
                  </a:outerShdw>
                </a:effectLst>
                <a:latin typeface="Comic Sans MS" pitchFamily="66" charset="0"/>
              </a:rPr>
              <a:t>BAYAZITOĞLU ANADOLU LİSESİ </a:t>
            </a:r>
            <a:r>
              <a:rPr lang="tr-TR" sz="4400" b="1" dirty="0">
                <a:solidFill>
                  <a:srgbClr val="FF0000"/>
                </a:solidFill>
                <a:effectLst>
                  <a:outerShdw blurRad="38100" dist="38100" dir="2700000" algn="tl">
                    <a:srgbClr val="C0C0C0"/>
                  </a:outerShdw>
                </a:effectLst>
                <a:latin typeface="Comic Sans MS" pitchFamily="66" charset="0"/>
              </a:rPr>
              <a:t/>
            </a:r>
            <a:br>
              <a:rPr lang="tr-TR" sz="4400" b="1" dirty="0">
                <a:solidFill>
                  <a:srgbClr val="FF0000"/>
                </a:solidFill>
                <a:effectLst>
                  <a:outerShdw blurRad="38100" dist="38100" dir="2700000" algn="tl">
                    <a:srgbClr val="C0C0C0"/>
                  </a:outerShdw>
                </a:effectLst>
                <a:latin typeface="Comic Sans MS" pitchFamily="66" charset="0"/>
              </a:rPr>
            </a:br>
            <a:r>
              <a:rPr lang="tr-TR" sz="4400" b="1" dirty="0">
                <a:solidFill>
                  <a:srgbClr val="FF0000"/>
                </a:solidFill>
                <a:effectLst>
                  <a:outerShdw blurRad="38100" dist="38100" dir="2700000" algn="tl">
                    <a:srgbClr val="C0C0C0"/>
                  </a:outerShdw>
                </a:effectLst>
                <a:latin typeface="Comic Sans MS" pitchFamily="66" charset="0"/>
              </a:rPr>
              <a:t/>
            </a:r>
            <a:br>
              <a:rPr lang="tr-TR" sz="4400" b="1" dirty="0">
                <a:solidFill>
                  <a:srgbClr val="FF0000"/>
                </a:solidFill>
                <a:effectLst>
                  <a:outerShdw blurRad="38100" dist="38100" dir="2700000" algn="tl">
                    <a:srgbClr val="C0C0C0"/>
                  </a:outerShdw>
                </a:effectLst>
                <a:latin typeface="Comic Sans MS" pitchFamily="66" charset="0"/>
              </a:rPr>
            </a:br>
            <a:r>
              <a:rPr lang="tr-TR" sz="4400" b="1" dirty="0" smtClean="0">
                <a:solidFill>
                  <a:srgbClr val="FFC000"/>
                </a:solidFill>
                <a:effectLst>
                  <a:outerShdw blurRad="38100" dist="38100" dir="2700000" algn="tl">
                    <a:srgbClr val="C0C0C0"/>
                  </a:outerShdw>
                </a:effectLst>
                <a:latin typeface="Comic Sans MS" pitchFamily="66" charset="0"/>
              </a:rPr>
              <a:t>ORTA ÖĞRETİM YÖNETMELİĞİ</a:t>
            </a:r>
          </a:p>
          <a:p>
            <a:pPr algn="ctr"/>
            <a:r>
              <a:rPr lang="tr-TR" sz="4400" b="1" dirty="0" smtClean="0">
                <a:solidFill>
                  <a:srgbClr val="FFC000"/>
                </a:solidFill>
                <a:effectLst>
                  <a:outerShdw blurRad="38100" dist="38100" dir="2700000" algn="tl">
                    <a:srgbClr val="C0C0C0"/>
                  </a:outerShdw>
                </a:effectLst>
                <a:latin typeface="Comic Sans MS" pitchFamily="66" charset="0"/>
              </a:rPr>
              <a:t>(Sınıf </a:t>
            </a:r>
            <a:r>
              <a:rPr lang="tr-TR" sz="4400" b="1" dirty="0" err="1" smtClean="0">
                <a:solidFill>
                  <a:srgbClr val="FFC000"/>
                </a:solidFill>
                <a:effectLst>
                  <a:outerShdw blurRad="38100" dist="38100" dir="2700000" algn="tl">
                    <a:srgbClr val="C0C0C0"/>
                  </a:outerShdw>
                </a:effectLst>
                <a:latin typeface="Comic Sans MS" pitchFamily="66" charset="0"/>
              </a:rPr>
              <a:t>Geçme,okul</a:t>
            </a:r>
            <a:r>
              <a:rPr lang="tr-TR" sz="4400" b="1" dirty="0" smtClean="0">
                <a:solidFill>
                  <a:srgbClr val="FFC000"/>
                </a:solidFill>
                <a:effectLst>
                  <a:outerShdw blurRad="38100" dist="38100" dir="2700000" algn="tl">
                    <a:srgbClr val="C0C0C0"/>
                  </a:outerShdw>
                </a:effectLst>
                <a:latin typeface="Comic Sans MS" pitchFamily="66" charset="0"/>
              </a:rPr>
              <a:t> </a:t>
            </a:r>
            <a:r>
              <a:rPr lang="tr-TR" sz="4400" b="1" dirty="0" err="1" smtClean="0">
                <a:solidFill>
                  <a:srgbClr val="FFC000"/>
                </a:solidFill>
                <a:effectLst>
                  <a:outerShdw blurRad="38100" dist="38100" dir="2700000" algn="tl">
                    <a:srgbClr val="C0C0C0"/>
                  </a:outerShdw>
                </a:effectLst>
                <a:latin typeface="Comic Sans MS" pitchFamily="66" charset="0"/>
              </a:rPr>
              <a:t>kuralları,Nakil</a:t>
            </a:r>
            <a:r>
              <a:rPr lang="tr-TR" sz="4400" b="1" dirty="0" smtClean="0">
                <a:solidFill>
                  <a:srgbClr val="FFC000"/>
                </a:solidFill>
                <a:effectLst>
                  <a:outerShdw blurRad="38100" dist="38100" dir="2700000" algn="tl">
                    <a:srgbClr val="C0C0C0"/>
                  </a:outerShdw>
                </a:effectLst>
                <a:latin typeface="Comic Sans MS" pitchFamily="66" charset="0"/>
              </a:rPr>
              <a:t> işlemler)</a:t>
            </a:r>
          </a:p>
          <a:p>
            <a:pPr algn="ctr"/>
            <a:endParaRPr lang="tr-TR" sz="4400" dirty="0"/>
          </a:p>
        </p:txBody>
      </p:sp>
    </p:spTree>
    <p:extLst>
      <p:ext uri="{BB962C8B-B14F-4D97-AF65-F5344CB8AC3E}">
        <p14:creationId xmlns="" xmlns:p14="http://schemas.microsoft.com/office/powerpoint/2010/main" val="2289678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altLang="tr-TR" sz="4400" b="1" dirty="0">
                <a:solidFill>
                  <a:srgbClr val="FF0000"/>
                </a:solidFill>
                <a:latin typeface="Comic Sans MS" pitchFamily="66" charset="0"/>
              </a:rPr>
              <a:t>Geç Gelme, Devamsızlık</a:t>
            </a:r>
            <a:endParaRPr lang="tr-TR" sz="4400" dirty="0"/>
          </a:p>
        </p:txBody>
      </p:sp>
      <p:sp>
        <p:nvSpPr>
          <p:cNvPr id="3" name="İçerik Yer Tutucusu 2"/>
          <p:cNvSpPr>
            <a:spLocks noGrp="1"/>
          </p:cNvSpPr>
          <p:nvPr>
            <p:ph idx="1"/>
          </p:nvPr>
        </p:nvSpPr>
        <p:spPr/>
        <p:txBody>
          <a:bodyPr/>
          <a:lstStyle/>
          <a:p>
            <a:r>
              <a:rPr lang="tr-TR" altLang="tr-TR" sz="2400" b="1" u="sng" dirty="0">
                <a:latin typeface="Comic Sans MS" pitchFamily="66" charset="0"/>
              </a:rPr>
              <a:t>Geç gelen öğrencilerin derse alınma şekli</a:t>
            </a:r>
            <a:r>
              <a:rPr lang="tr-TR" altLang="tr-TR" sz="2400" b="1" dirty="0">
                <a:latin typeface="Comic Sans MS" pitchFamily="66" charset="0"/>
              </a:rPr>
              <a:t> ve süresi ders yılı başında öğretmenler kurulunca kararlaştırılarak veli ve öğrencilere duyurulur. Birinci ders saati dışındaki geç gelmeler devamsızlıktan sayılır. (M.35-1)</a:t>
            </a:r>
          </a:p>
          <a:p>
            <a:r>
              <a:rPr lang="tr-TR" altLang="tr-TR" sz="2400" b="1" dirty="0">
                <a:latin typeface="Comic Sans MS" pitchFamily="66" charset="0"/>
              </a:rPr>
              <a:t>Günlük toplam </a:t>
            </a:r>
            <a:r>
              <a:rPr lang="tr-TR" altLang="tr-TR" sz="2400" b="1" u="sng" dirty="0">
                <a:latin typeface="Comic Sans MS" pitchFamily="66" charset="0"/>
              </a:rPr>
              <a:t>ders saatinin 2/3 ü ve daha fazlasına</a:t>
            </a:r>
            <a:r>
              <a:rPr lang="tr-TR" altLang="tr-TR" sz="2400" b="1" dirty="0">
                <a:latin typeface="Comic Sans MS" pitchFamily="66" charset="0"/>
              </a:rPr>
              <a:t> gelmeyenlerin devamsızlığı bir gün, diğer devamsızlıklar ise yarım gün sayılır. (M.36-2b)</a:t>
            </a:r>
          </a:p>
          <a:p>
            <a:endParaRPr lang="tr-TR" dirty="0"/>
          </a:p>
        </p:txBody>
      </p:sp>
    </p:spTree>
    <p:extLst>
      <p:ext uri="{BB962C8B-B14F-4D97-AF65-F5344CB8AC3E}">
        <p14:creationId xmlns="" xmlns:p14="http://schemas.microsoft.com/office/powerpoint/2010/main" val="3372762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r>
              <a:rPr lang="tr-TR" altLang="tr-TR" b="1" dirty="0" smtClean="0">
                <a:latin typeface="Comic Sans MS" pitchFamily="66" charset="0"/>
              </a:rPr>
              <a:t>Özürsüz olarak art arda iki gün ve daha fazla devamsızlık yapan veya okula geldiği halde derse girmeyen öğrenciler hakkında disiplin işlemi uygulanır. (M.36-2c)</a:t>
            </a:r>
          </a:p>
          <a:p>
            <a:r>
              <a:rPr lang="tr-TR" altLang="tr-TR" b="1" dirty="0" smtClean="0">
                <a:latin typeface="Comic Sans MS" pitchFamily="66" charset="0"/>
              </a:rPr>
              <a:t>Devamsızlık süresi özürsüz 10 günü, toplamda 30 günü aşan öğrenciler, ders puanları ne olursa olsun başarısız sayılır. (M.36-5)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altLang="tr-TR" sz="2800" b="1" dirty="0" smtClean="0">
                <a:latin typeface="Comic Sans MS" pitchFamily="66" charset="0"/>
              </a:rPr>
              <a:t>Ancak kaynaştırma ve özel eğitim gerektiren öğrencilerin toplam devamsızlık süresi 60 gün olarak uygulanır. </a:t>
            </a:r>
          </a:p>
          <a:p>
            <a:r>
              <a:rPr lang="tr-TR" altLang="tr-TR" sz="2800" b="1" dirty="0" smtClean="0">
                <a:latin typeface="Comic Sans MS" pitchFamily="66" charset="0"/>
              </a:rPr>
              <a:t>Devamsızlık nedeniyle başarısız sayılan ve öğrenim hakkı bulunan öğrenciler takip eden öğretim yılında okula devam ettirilir. </a:t>
            </a:r>
          </a:p>
          <a:p>
            <a:r>
              <a:rPr lang="tr-TR" altLang="tr-TR" sz="2800" b="1" dirty="0" smtClean="0">
                <a:latin typeface="Comic Sans MS" pitchFamily="66" charset="0"/>
              </a:rPr>
              <a:t>Sınıf tekrarı hakkı bulunmayanların okulla </a:t>
            </a:r>
            <a:r>
              <a:rPr lang="tr-TR" altLang="tr-TR" sz="2800" b="1" u="sng" dirty="0" smtClean="0">
                <a:latin typeface="Comic Sans MS" pitchFamily="66" charset="0"/>
              </a:rPr>
              <a:t>ilişikleri kesilerek </a:t>
            </a:r>
            <a:r>
              <a:rPr lang="tr-TR" altLang="tr-TR" sz="2800" b="1" dirty="0" smtClean="0">
                <a:latin typeface="Comic Sans MS" pitchFamily="66" charset="0"/>
              </a:rPr>
              <a:t>Açık Öğretim Lisesi veya Mesleki Açık Öğretim Lisesine gönderilir.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r>
              <a:rPr lang="tr-TR" altLang="tr-TR" b="1" dirty="0" smtClean="0">
                <a:latin typeface="Comic Sans MS" pitchFamily="66" charset="0"/>
              </a:rPr>
              <a:t>Öğrencinin devamsızlık yaptığı süreye ilişkin özür belgesi veya yazılı veli beyanı, özür gününü takip eden </a:t>
            </a:r>
            <a:r>
              <a:rPr lang="tr-TR" altLang="tr-TR" b="1" u="sng" dirty="0" smtClean="0">
                <a:latin typeface="Comic Sans MS" pitchFamily="66" charset="0"/>
              </a:rPr>
              <a:t>en geç 5 iş günü </a:t>
            </a:r>
            <a:r>
              <a:rPr lang="tr-TR" altLang="tr-TR" b="1" dirty="0" smtClean="0">
                <a:latin typeface="Comic Sans MS" pitchFamily="66" charset="0"/>
              </a:rPr>
              <a:t>içinde okul yönetimine </a:t>
            </a:r>
            <a:r>
              <a:rPr lang="tr-TR" altLang="tr-TR" b="1" dirty="0" smtClean="0">
                <a:solidFill>
                  <a:srgbClr val="FF0000"/>
                </a:solidFill>
                <a:latin typeface="Comic Sans MS" pitchFamily="66" charset="0"/>
              </a:rPr>
              <a:t>velisi</a:t>
            </a:r>
            <a:r>
              <a:rPr lang="tr-TR" altLang="tr-TR" b="1" dirty="0" smtClean="0">
                <a:latin typeface="Comic Sans MS" pitchFamily="66" charset="0"/>
              </a:rPr>
              <a:t> tarafından verilir ve e-Okul sistemine işlenir. (M.36-7)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785794"/>
            <a:ext cx="8229600" cy="1143000"/>
          </a:xfrm>
        </p:spPr>
        <p:txBody>
          <a:bodyPr>
            <a:normAutofit/>
          </a:bodyPr>
          <a:lstStyle/>
          <a:p>
            <a:pPr algn="ctr"/>
            <a:r>
              <a:rPr lang="tr-TR" altLang="tr-TR" sz="4000" dirty="0" smtClean="0">
                <a:solidFill>
                  <a:srgbClr val="FF0000"/>
                </a:solidFill>
                <a:latin typeface="Comic Sans MS" pitchFamily="66" charset="0"/>
              </a:rPr>
              <a:t>Özür Belgelerinin İdareye Teslimi</a:t>
            </a:r>
            <a:endParaRPr lang="tr-TR" sz="4000" dirty="0"/>
          </a:p>
        </p:txBody>
      </p:sp>
      <p:sp>
        <p:nvSpPr>
          <p:cNvPr id="3" name="2 İçerik Yer Tutucusu"/>
          <p:cNvSpPr>
            <a:spLocks noGrp="1"/>
          </p:cNvSpPr>
          <p:nvPr>
            <p:ph idx="1"/>
          </p:nvPr>
        </p:nvSpPr>
        <p:spPr/>
        <p:txBody>
          <a:bodyPr/>
          <a:lstStyle/>
          <a:p>
            <a:r>
              <a:rPr lang="tr-TR" altLang="tr-TR" sz="2400" b="1" dirty="0" smtClean="0">
                <a:latin typeface="Comic Sans MS" pitchFamily="66" charset="0"/>
              </a:rPr>
              <a:t>Öğrencinin devamsızlık yaptığı süreye ilişkin özür belgesi veya yazılı veli beyanı, özür gününü takip eden en geç 5 iş günü içinde okul yönetimine </a:t>
            </a:r>
            <a:r>
              <a:rPr lang="tr-TR" altLang="tr-TR" sz="2400" b="1" dirty="0" smtClean="0">
                <a:solidFill>
                  <a:srgbClr val="FF0000"/>
                </a:solidFill>
                <a:latin typeface="Comic Sans MS" pitchFamily="66" charset="0"/>
              </a:rPr>
              <a:t>velisi</a:t>
            </a:r>
            <a:r>
              <a:rPr lang="tr-TR" altLang="tr-TR" sz="2400" b="1" dirty="0" smtClean="0">
                <a:latin typeface="Comic Sans MS" pitchFamily="66" charset="0"/>
              </a:rPr>
              <a:t> tarafından verilir ve e-Okul sistemine işlenir (M 36-7)</a:t>
            </a:r>
            <a:endParaRPr lang="tr-TR" altLang="tr-TR" sz="2400" dirty="0" smtClean="0">
              <a:latin typeface="Comic Sans MS" pitchFamily="66" charset="0"/>
            </a:endParaRPr>
          </a:p>
          <a:p>
            <a:r>
              <a:rPr lang="tr-TR" altLang="tr-TR" sz="2400" dirty="0" smtClean="0">
                <a:latin typeface="Comic Sans MS" pitchFamily="66" charset="0"/>
              </a:rPr>
              <a:t>Öğrenciler veli refakati olmadan okul dışına gönderilemezler.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Faaliyet İzinleri</a:t>
            </a:r>
            <a:endParaRPr lang="tr-TR" sz="4400" dirty="0"/>
          </a:p>
        </p:txBody>
      </p:sp>
      <p:sp>
        <p:nvSpPr>
          <p:cNvPr id="3" name="2 İçerik Yer Tutucusu"/>
          <p:cNvSpPr>
            <a:spLocks noGrp="1"/>
          </p:cNvSpPr>
          <p:nvPr>
            <p:ph idx="1"/>
          </p:nvPr>
        </p:nvSpPr>
        <p:spPr/>
        <p:txBody>
          <a:bodyPr/>
          <a:lstStyle/>
          <a:p>
            <a:r>
              <a:rPr lang="tr-TR" altLang="tr-TR" sz="2400" dirty="0" smtClean="0">
                <a:latin typeface="Comic Sans MS" pitchFamily="66" charset="0"/>
              </a:rPr>
              <a:t>Yurt içinde ve yurtdışında, bilim, tiyatro, spor, müzik, folklor, beceri yarışması ve benzeri eğitici-kültürel faaliyetlere ve bunların hazırlık çalışmalarına katılmasına Bakanlık, mahallî mülki amirleri ve/veya millî eğitim müdürlüklerince izin verilen öğrenciler, okula devam edemedikleri sürece faaliyet izinli sayılırlar ve bu süre devamsızlık süresine dâhil edilmez. </a:t>
            </a:r>
            <a:r>
              <a:rPr lang="tr-TR" altLang="tr-TR" sz="2400" b="1" dirty="0" smtClean="0">
                <a:latin typeface="Comic Sans MS" pitchFamily="66" charset="0"/>
              </a:rPr>
              <a:t>Ancak, faaliyet için verilen izinlerin toplamı bir eğitim ve öğretim yılının yarısından fazla olamaz. </a:t>
            </a:r>
            <a:endParaRPr lang="tr-TR" altLang="tr-TR" sz="2400" dirty="0" smtClean="0">
              <a:latin typeface="Comic Sans MS" pitchFamily="66" charset="0"/>
            </a:endParaRP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r>
              <a:rPr lang="tr-TR" altLang="tr-TR" b="1" u="sng" dirty="0" smtClean="0">
                <a:latin typeface="Comic Sans MS" pitchFamily="66" charset="0"/>
              </a:rPr>
              <a:t>Yurt içindeki faaliyetlere katılan öğrencilere millî eğitim müdürlüklerince, yurtdışındaki faaliyetlere katılan öğrencilere ise Bakanlık ve/veya mahalli mülki idare amirlerince izin verilir</a:t>
            </a:r>
            <a:r>
              <a:rPr lang="tr-TR" altLang="tr-TR" b="1" dirty="0" smtClean="0">
                <a:latin typeface="Comic Sans MS" pitchFamily="66" charset="0"/>
              </a:rPr>
              <a:t>.</a:t>
            </a:r>
          </a:p>
          <a:p>
            <a:pPr>
              <a:buFont typeface="Wingdings" pitchFamily="2" charset="2"/>
              <a:buNone/>
            </a:pPr>
            <a:r>
              <a:rPr lang="tr-TR" altLang="tr-TR" b="1" dirty="0" smtClean="0">
                <a:latin typeface="Comic Sans MS" pitchFamily="66" charset="0"/>
              </a:rPr>
              <a:t>	Bu öğrencilerin başarı durumlarının belirlenebilmesi için iki dönem puanı almış olmaları gerekir.</a:t>
            </a:r>
            <a:endParaRPr lang="tr-TR" altLang="tr-TR" b="1" dirty="0" smtClean="0"/>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Veli Okul İletişimi</a:t>
            </a:r>
            <a:endParaRPr lang="tr-TR" sz="4400" dirty="0"/>
          </a:p>
        </p:txBody>
      </p:sp>
      <p:sp>
        <p:nvSpPr>
          <p:cNvPr id="3" name="2 İçerik Yer Tutucusu"/>
          <p:cNvSpPr>
            <a:spLocks noGrp="1"/>
          </p:cNvSpPr>
          <p:nvPr>
            <p:ph idx="1"/>
          </p:nvPr>
        </p:nvSpPr>
        <p:spPr/>
        <p:txBody>
          <a:bodyPr/>
          <a:lstStyle/>
          <a:p>
            <a:r>
              <a:rPr lang="tr-TR" altLang="tr-TR" b="1" dirty="0" smtClean="0">
                <a:solidFill>
                  <a:srgbClr val="000000"/>
                </a:solidFill>
                <a:latin typeface="Comic Sans MS" pitchFamily="66" charset="0"/>
              </a:rPr>
              <a:t>Veliler genel görüşmelerini öncelikli olarak </a:t>
            </a:r>
            <a:r>
              <a:rPr lang="tr-TR" altLang="tr-TR" b="1" dirty="0" smtClean="0">
                <a:solidFill>
                  <a:srgbClr val="FF0000"/>
                </a:solidFill>
                <a:latin typeface="Comic Sans MS" pitchFamily="66" charset="0"/>
              </a:rPr>
              <a:t>şube rehber öğretmenleri </a:t>
            </a:r>
            <a:r>
              <a:rPr lang="tr-TR" altLang="tr-TR" b="1" dirty="0" smtClean="0">
                <a:solidFill>
                  <a:srgbClr val="000000"/>
                </a:solidFill>
                <a:latin typeface="Comic Sans MS" pitchFamily="66" charset="0"/>
              </a:rPr>
              <a:t>ile yaparlar.</a:t>
            </a:r>
          </a:p>
          <a:p>
            <a:r>
              <a:rPr lang="tr-TR" altLang="tr-TR" b="1" dirty="0" smtClean="0">
                <a:solidFill>
                  <a:srgbClr val="000000"/>
                </a:solidFill>
                <a:latin typeface="Comic Sans MS" pitchFamily="66" charset="0"/>
              </a:rPr>
              <a:t>Öğrencileri için her türlü rehberlik işlemlerini ilgili </a:t>
            </a:r>
            <a:r>
              <a:rPr lang="tr-TR" altLang="tr-TR" b="1" dirty="0" smtClean="0">
                <a:solidFill>
                  <a:srgbClr val="FF0000"/>
                </a:solidFill>
                <a:latin typeface="Comic Sans MS" pitchFamily="66" charset="0"/>
              </a:rPr>
              <a:t>okul rehber öğretmeni </a:t>
            </a:r>
            <a:r>
              <a:rPr lang="tr-TR" altLang="tr-TR" b="1" dirty="0" smtClean="0">
                <a:solidFill>
                  <a:srgbClr val="000000"/>
                </a:solidFill>
                <a:latin typeface="Comic Sans MS" pitchFamily="66" charset="0"/>
              </a:rPr>
              <a:t>ile takip ederler. </a:t>
            </a:r>
          </a:p>
          <a:p>
            <a:r>
              <a:rPr lang="tr-TR" altLang="tr-TR" b="1" dirty="0" smtClean="0">
                <a:solidFill>
                  <a:srgbClr val="000000"/>
                </a:solidFill>
                <a:latin typeface="Comic Sans MS" pitchFamily="66" charset="0"/>
              </a:rPr>
              <a:t>Öğrencilerin izin işlemleri için yasal süresi içerisinde ilgili </a:t>
            </a:r>
            <a:r>
              <a:rPr lang="tr-TR" altLang="tr-TR" b="1" dirty="0" smtClean="0">
                <a:solidFill>
                  <a:srgbClr val="FF0000"/>
                </a:solidFill>
                <a:latin typeface="Comic Sans MS" pitchFamily="66" charset="0"/>
              </a:rPr>
              <a:t>müdür yardımcısı </a:t>
            </a:r>
            <a:r>
              <a:rPr lang="tr-TR" altLang="tr-TR" b="1" dirty="0" smtClean="0">
                <a:solidFill>
                  <a:srgbClr val="000000"/>
                </a:solidFill>
                <a:latin typeface="Comic Sans MS" pitchFamily="66" charset="0"/>
              </a:rPr>
              <a:t>ile görüşülür.  </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r>
              <a:rPr lang="tr-TR" altLang="tr-TR" b="1" dirty="0" smtClean="0">
                <a:latin typeface="Comic Sans MS" pitchFamily="66" charset="0"/>
              </a:rPr>
              <a:t>Okul idaresinin veli kabul saatleri idare tarafından ilan edilir.</a:t>
            </a:r>
          </a:p>
          <a:p>
            <a:r>
              <a:rPr lang="tr-TR" altLang="tr-TR" b="1" dirty="0" smtClean="0">
                <a:latin typeface="Comic Sans MS" pitchFamily="66" charset="0"/>
              </a:rPr>
              <a:t>Öğrenciler özlük ve idari işlemlerinde şube rehber öğretmeni – okul rehber öğretmeni – ilgili müdür yardımcısı sırasını takip ederler. </a:t>
            </a:r>
          </a:p>
          <a:p>
            <a:r>
              <a:rPr lang="tr-TR" altLang="tr-TR" b="1" dirty="0" smtClean="0">
                <a:latin typeface="Comic Sans MS" pitchFamily="66" charset="0"/>
              </a:rPr>
              <a:t>Öğrenciler ve velileri problem çözümlerinde veya isteklerinde doğrudan okul müdürü ile görüşmezler. </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Nakil İşlemleri</a:t>
            </a:r>
            <a:endParaRPr lang="tr-TR" sz="4400" dirty="0"/>
          </a:p>
        </p:txBody>
      </p:sp>
      <p:sp>
        <p:nvSpPr>
          <p:cNvPr id="3" name="2 İçerik Yer Tutucusu"/>
          <p:cNvSpPr>
            <a:spLocks noGrp="1"/>
          </p:cNvSpPr>
          <p:nvPr>
            <p:ph idx="1"/>
          </p:nvPr>
        </p:nvSpPr>
        <p:spPr/>
        <p:txBody>
          <a:bodyPr/>
          <a:lstStyle/>
          <a:p>
            <a:pPr>
              <a:buFont typeface="Wingdings" pitchFamily="2" charset="2"/>
              <a:buNone/>
            </a:pPr>
            <a:r>
              <a:rPr lang="tr-TR" altLang="tr-TR" sz="2400" b="1" dirty="0" smtClean="0">
                <a:latin typeface="Comic Sans MS" pitchFamily="66" charset="0"/>
              </a:rPr>
              <a:t>      Nakil ve geçiş başvurusu, her </a:t>
            </a:r>
            <a:r>
              <a:rPr lang="tr-TR" altLang="tr-TR" sz="2400" b="1" u="sng" dirty="0" smtClean="0">
                <a:latin typeface="Comic Sans MS" pitchFamily="66" charset="0"/>
              </a:rPr>
              <a:t>ayın ilk iş gününden son işgününe kadar</a:t>
            </a:r>
            <a:r>
              <a:rPr lang="tr-TR" altLang="tr-TR" sz="2400" b="1" dirty="0" smtClean="0">
                <a:latin typeface="Comic Sans MS" pitchFamily="66" charset="0"/>
              </a:rPr>
              <a:t> </a:t>
            </a:r>
            <a:r>
              <a:rPr lang="tr-TR" altLang="tr-TR" sz="2400" b="1" u="sng" dirty="0" smtClean="0">
                <a:latin typeface="Comic Sans MS" pitchFamily="66" charset="0"/>
              </a:rPr>
              <a:t>veli tarafından </a:t>
            </a:r>
            <a:r>
              <a:rPr lang="tr-TR" altLang="tr-TR" sz="2400" b="1" dirty="0" smtClean="0">
                <a:latin typeface="Comic Sans MS" pitchFamily="66" charset="0"/>
              </a:rPr>
              <a:t>çalışma saatleri içerisinde öğrencinin öğrenim gördüğü okul müdürlüğüne dilekçe ile yapılır</a:t>
            </a:r>
            <a:r>
              <a:rPr lang="tr-TR" altLang="tr-TR" sz="2400" dirty="0" smtClean="0">
                <a:latin typeface="Comic Sans MS" pitchFamily="66" charset="0"/>
              </a:rPr>
              <a:t>. </a:t>
            </a:r>
          </a:p>
          <a:p>
            <a:pPr>
              <a:buFont typeface="Wingdings" pitchFamily="2" charset="2"/>
              <a:buNone/>
            </a:pPr>
            <a:r>
              <a:rPr lang="tr-TR" altLang="tr-TR" sz="2400" b="1" dirty="0" smtClean="0">
                <a:latin typeface="Comic Sans MS" pitchFamily="66" charset="0"/>
              </a:rPr>
              <a:t>   </a:t>
            </a:r>
          </a:p>
          <a:p>
            <a:pPr>
              <a:buFont typeface="Wingdings" pitchFamily="2" charset="2"/>
              <a:buNone/>
            </a:pPr>
            <a:r>
              <a:rPr lang="tr-TR" altLang="tr-TR" sz="2400" b="1" dirty="0" smtClean="0">
                <a:latin typeface="Comic Sans MS" pitchFamily="66" charset="0"/>
              </a:rPr>
              <a:t>      Ortaöğretime geçiş sistemine bağlı olarak yapılan yerleştirmeye esas nakil işlemleri, </a:t>
            </a:r>
            <a:r>
              <a:rPr lang="tr-TR" altLang="tr-TR" sz="2400" b="1" u="sng" dirty="0" smtClean="0">
                <a:latin typeface="Comic Sans MS" pitchFamily="66" charset="0"/>
              </a:rPr>
              <a:t>puan üstünlüğü ve okulların açık kontenjanlarına göre</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1586440"/>
          </a:xfrm>
        </p:spPr>
        <p:txBody>
          <a:bodyPr>
            <a:normAutofit fontScale="90000"/>
          </a:bodyPr>
          <a:lstStyle/>
          <a:p>
            <a:pPr algn="ctr"/>
            <a:r>
              <a:rPr lang="tr-TR" sz="4800" b="1" dirty="0">
                <a:solidFill>
                  <a:srgbClr val="002060"/>
                </a:solidFill>
                <a:effectLst>
                  <a:outerShdw blurRad="38100" dist="38100" dir="2700000" algn="tl">
                    <a:srgbClr val="C0C0C0"/>
                  </a:outerShdw>
                </a:effectLst>
                <a:latin typeface="Comic Sans MS" pitchFamily="66" charset="0"/>
              </a:rPr>
              <a:t>KAYA BAYAZITOĞLU ANADOLU LİSESİ </a:t>
            </a:r>
            <a:r>
              <a:rPr lang="tr-TR" b="1" dirty="0">
                <a:solidFill>
                  <a:srgbClr val="FF0000"/>
                </a:solidFill>
                <a:effectLst>
                  <a:outerShdw blurRad="38100" dist="38100" dir="2700000" algn="tl">
                    <a:srgbClr val="C0C0C0"/>
                  </a:outerShdw>
                </a:effectLst>
                <a:latin typeface="Comic Sans MS" pitchFamily="66" charset="0"/>
              </a:rPr>
              <a:t/>
            </a:r>
            <a:br>
              <a:rPr lang="tr-TR" b="1" dirty="0">
                <a:solidFill>
                  <a:srgbClr val="FF0000"/>
                </a:solidFill>
                <a:effectLst>
                  <a:outerShdw blurRad="38100" dist="38100" dir="2700000" algn="tl">
                    <a:srgbClr val="C0C0C0"/>
                  </a:outerShdw>
                </a:effectLst>
                <a:latin typeface="Comic Sans MS" pitchFamily="66" charset="0"/>
              </a:rPr>
            </a:br>
            <a:r>
              <a:rPr lang="tr-TR" b="1" dirty="0">
                <a:solidFill>
                  <a:srgbClr val="FF0000"/>
                </a:solidFill>
                <a:effectLst>
                  <a:outerShdw blurRad="38100" dist="38100" dir="2700000" algn="tl">
                    <a:srgbClr val="C0C0C0"/>
                  </a:outerShdw>
                </a:effectLst>
                <a:latin typeface="Comic Sans MS" pitchFamily="66" charset="0"/>
              </a:rPr>
              <a:t/>
            </a:r>
            <a:br>
              <a:rPr lang="tr-TR" b="1" dirty="0">
                <a:solidFill>
                  <a:srgbClr val="FF0000"/>
                </a:solidFill>
                <a:effectLst>
                  <a:outerShdw blurRad="38100" dist="38100" dir="2700000" algn="tl">
                    <a:srgbClr val="C0C0C0"/>
                  </a:outerShdw>
                </a:effectLst>
                <a:latin typeface="Comic Sans MS" pitchFamily="66" charset="0"/>
              </a:rPr>
            </a:br>
            <a:r>
              <a:rPr lang="tr-TR" sz="4400" b="1" dirty="0">
                <a:solidFill>
                  <a:srgbClr val="FFC000"/>
                </a:solidFill>
                <a:effectLst>
                  <a:outerShdw blurRad="38100" dist="38100" dir="2700000" algn="tl">
                    <a:srgbClr val="C0C0C0"/>
                  </a:outerShdw>
                </a:effectLst>
                <a:latin typeface="Comic Sans MS" pitchFamily="66" charset="0"/>
              </a:rPr>
              <a:t>OKULUMUZ VE OKUL KURALLARI</a:t>
            </a:r>
            <a:endParaRPr lang="tr-TR" sz="4400" dirty="0"/>
          </a:p>
        </p:txBody>
      </p:sp>
      <p:sp>
        <p:nvSpPr>
          <p:cNvPr id="3" name="İçerik Yer Tutucusu 2"/>
          <p:cNvSpPr>
            <a:spLocks noGrp="1"/>
          </p:cNvSpPr>
          <p:nvPr>
            <p:ph idx="1"/>
          </p:nvPr>
        </p:nvSpPr>
        <p:spPr/>
        <p:txBody>
          <a:bodyPr>
            <a:noAutofit/>
          </a:bodyPr>
          <a:lstStyle/>
          <a:p>
            <a:pPr>
              <a:lnSpc>
                <a:spcPct val="90000"/>
              </a:lnSpc>
              <a:spcBef>
                <a:spcPct val="50000"/>
              </a:spcBef>
              <a:buClr>
                <a:srgbClr val="FF0000"/>
              </a:buClr>
              <a:buSzPct val="150000"/>
              <a:buFont typeface="Wingdings" pitchFamily="2" charset="2"/>
              <a:buChar char="ü"/>
              <a:defRPr/>
            </a:pPr>
            <a:r>
              <a:rPr lang="tr-TR" sz="2800" b="1" dirty="0">
                <a:solidFill>
                  <a:srgbClr val="000000"/>
                </a:solidFill>
                <a:effectLst>
                  <a:outerShdw blurRad="38100" dist="38100" dir="2700000" algn="tl">
                    <a:srgbClr val="C0C0C0"/>
                  </a:outerShdw>
                </a:effectLst>
                <a:latin typeface="Comic Sans MS" pitchFamily="66" charset="0"/>
              </a:rPr>
              <a:t>Okul Müdürü: Bilal </a:t>
            </a:r>
            <a:r>
              <a:rPr lang="tr-TR" sz="2800" b="1" dirty="0" smtClean="0">
                <a:solidFill>
                  <a:srgbClr val="000000"/>
                </a:solidFill>
                <a:effectLst>
                  <a:outerShdw blurRad="38100" dist="38100" dir="2700000" algn="tl">
                    <a:srgbClr val="C0C0C0"/>
                  </a:outerShdw>
                </a:effectLst>
                <a:latin typeface="Comic Sans MS" pitchFamily="66" charset="0"/>
              </a:rPr>
              <a:t>BALDEMİR</a:t>
            </a:r>
            <a:endParaRPr lang="tr-TR" sz="2800" b="1" dirty="0">
              <a:solidFill>
                <a:srgbClr val="000000"/>
              </a:solidFill>
              <a:effectLst>
                <a:outerShdw blurRad="38100" dist="38100" dir="2700000" algn="tl">
                  <a:srgbClr val="C0C0C0"/>
                </a:outerShdw>
              </a:effectLst>
              <a:latin typeface="Comic Sans MS" pitchFamily="66" charset="0"/>
            </a:endParaRPr>
          </a:p>
          <a:p>
            <a:pPr>
              <a:lnSpc>
                <a:spcPct val="90000"/>
              </a:lnSpc>
              <a:spcBef>
                <a:spcPct val="50000"/>
              </a:spcBef>
              <a:buClr>
                <a:srgbClr val="FF0000"/>
              </a:buClr>
              <a:buSzPct val="150000"/>
              <a:buFont typeface="Wingdings" pitchFamily="2" charset="2"/>
              <a:buChar char="ü"/>
              <a:defRPr/>
            </a:pPr>
            <a:r>
              <a:rPr lang="tr-TR" sz="2800" b="1" dirty="0">
                <a:solidFill>
                  <a:srgbClr val="000000"/>
                </a:solidFill>
                <a:effectLst>
                  <a:outerShdw blurRad="38100" dist="38100" dir="2700000" algn="tl">
                    <a:srgbClr val="C0C0C0"/>
                  </a:outerShdw>
                </a:effectLst>
                <a:latin typeface="Comic Sans MS" pitchFamily="66" charset="0"/>
              </a:rPr>
              <a:t>İdari İşler </a:t>
            </a:r>
            <a:r>
              <a:rPr lang="tr-TR" sz="2800" b="1" dirty="0" err="1">
                <a:solidFill>
                  <a:srgbClr val="000000"/>
                </a:solidFill>
                <a:effectLst>
                  <a:outerShdw blurRad="38100" dist="38100" dir="2700000" algn="tl">
                    <a:srgbClr val="C0C0C0"/>
                  </a:outerShdw>
                </a:effectLst>
                <a:latin typeface="Comic Sans MS" pitchFamily="66" charset="0"/>
              </a:rPr>
              <a:t>Müd.Yrd</a:t>
            </a:r>
            <a:r>
              <a:rPr lang="tr-TR" sz="2800" b="1" dirty="0">
                <a:solidFill>
                  <a:srgbClr val="000000"/>
                </a:solidFill>
                <a:effectLst>
                  <a:outerShdw blurRad="38100" dist="38100" dir="2700000" algn="tl">
                    <a:srgbClr val="C0C0C0"/>
                  </a:outerShdw>
                </a:effectLst>
                <a:latin typeface="Comic Sans MS" pitchFamily="66" charset="0"/>
              </a:rPr>
              <a:t>.: Murat SOLMAZ</a:t>
            </a:r>
          </a:p>
          <a:p>
            <a:pPr>
              <a:lnSpc>
                <a:spcPct val="90000"/>
              </a:lnSpc>
              <a:spcBef>
                <a:spcPct val="50000"/>
              </a:spcBef>
              <a:buClr>
                <a:srgbClr val="FF0000"/>
              </a:buClr>
              <a:buSzPct val="150000"/>
              <a:buFont typeface="Wingdings" pitchFamily="2" charset="2"/>
              <a:buChar char="ü"/>
              <a:defRPr/>
            </a:pPr>
            <a:r>
              <a:rPr lang="tr-TR" sz="2800" b="1" dirty="0">
                <a:solidFill>
                  <a:srgbClr val="000000"/>
                </a:solidFill>
                <a:effectLst>
                  <a:outerShdw blurRad="38100" dist="38100" dir="2700000" algn="tl">
                    <a:srgbClr val="C0C0C0"/>
                  </a:outerShdw>
                </a:effectLst>
                <a:latin typeface="Comic Sans MS" pitchFamily="66" charset="0"/>
              </a:rPr>
              <a:t>11-12 sınıflar </a:t>
            </a:r>
            <a:r>
              <a:rPr lang="tr-TR" sz="2800" b="1" dirty="0" err="1">
                <a:solidFill>
                  <a:srgbClr val="000000"/>
                </a:solidFill>
                <a:effectLst>
                  <a:outerShdw blurRad="38100" dist="38100" dir="2700000" algn="tl">
                    <a:srgbClr val="C0C0C0"/>
                  </a:outerShdw>
                </a:effectLst>
                <a:latin typeface="Comic Sans MS" pitchFamily="66" charset="0"/>
              </a:rPr>
              <a:t>Müd</a:t>
            </a:r>
            <a:r>
              <a:rPr lang="tr-TR" sz="2800" b="1" dirty="0">
                <a:solidFill>
                  <a:srgbClr val="000000"/>
                </a:solidFill>
                <a:effectLst>
                  <a:outerShdw blurRad="38100" dist="38100" dir="2700000" algn="tl">
                    <a:srgbClr val="C0C0C0"/>
                  </a:outerShdw>
                </a:effectLst>
                <a:latin typeface="Comic Sans MS" pitchFamily="66" charset="0"/>
              </a:rPr>
              <a:t>. </a:t>
            </a:r>
            <a:r>
              <a:rPr lang="tr-TR" sz="2800" b="1" dirty="0" err="1">
                <a:solidFill>
                  <a:srgbClr val="000000"/>
                </a:solidFill>
                <a:effectLst>
                  <a:outerShdw blurRad="38100" dist="38100" dir="2700000" algn="tl">
                    <a:srgbClr val="C0C0C0"/>
                  </a:outerShdw>
                </a:effectLst>
                <a:latin typeface="Comic Sans MS" pitchFamily="66" charset="0"/>
              </a:rPr>
              <a:t>Yrd.:Fahriye</a:t>
            </a:r>
            <a:r>
              <a:rPr lang="tr-TR" sz="2800" b="1" dirty="0">
                <a:solidFill>
                  <a:srgbClr val="000000"/>
                </a:solidFill>
                <a:effectLst>
                  <a:outerShdw blurRad="38100" dist="38100" dir="2700000" algn="tl">
                    <a:srgbClr val="C0C0C0"/>
                  </a:outerShdw>
                </a:effectLst>
                <a:latin typeface="Comic Sans MS" pitchFamily="66" charset="0"/>
              </a:rPr>
              <a:t> OKYAY</a:t>
            </a:r>
          </a:p>
          <a:p>
            <a:pPr>
              <a:lnSpc>
                <a:spcPct val="90000"/>
              </a:lnSpc>
              <a:spcBef>
                <a:spcPct val="50000"/>
              </a:spcBef>
              <a:buClr>
                <a:srgbClr val="FF0000"/>
              </a:buClr>
              <a:buSzPct val="150000"/>
              <a:buFont typeface="Wingdings" pitchFamily="2" charset="2"/>
              <a:buChar char="ü"/>
              <a:defRPr/>
            </a:pPr>
            <a:r>
              <a:rPr lang="tr-TR" sz="2800" b="1" dirty="0">
                <a:solidFill>
                  <a:srgbClr val="000000"/>
                </a:solidFill>
                <a:effectLst>
                  <a:outerShdw blurRad="38100" dist="38100" dir="2700000" algn="tl">
                    <a:srgbClr val="C0C0C0"/>
                  </a:outerShdw>
                </a:effectLst>
                <a:latin typeface="Comic Sans MS" pitchFamily="66" charset="0"/>
              </a:rPr>
              <a:t>9-10.Sınıflar Müd.</a:t>
            </a:r>
            <a:r>
              <a:rPr lang="tr-TR" sz="2800" b="1" dirty="0" err="1">
                <a:solidFill>
                  <a:srgbClr val="000000"/>
                </a:solidFill>
                <a:effectLst>
                  <a:outerShdw blurRad="38100" dist="38100" dir="2700000" algn="tl">
                    <a:srgbClr val="C0C0C0"/>
                  </a:outerShdw>
                </a:effectLst>
                <a:latin typeface="Comic Sans MS" pitchFamily="66" charset="0"/>
              </a:rPr>
              <a:t>Yrd</a:t>
            </a:r>
            <a:r>
              <a:rPr lang="tr-TR" sz="2800" b="1" dirty="0">
                <a:solidFill>
                  <a:srgbClr val="000000"/>
                </a:solidFill>
                <a:effectLst>
                  <a:outerShdw blurRad="38100" dist="38100" dir="2700000" algn="tl">
                    <a:srgbClr val="C0C0C0"/>
                  </a:outerShdw>
                </a:effectLst>
                <a:latin typeface="Comic Sans MS" pitchFamily="66" charset="0"/>
              </a:rPr>
              <a:t>.:Nebahat SİCİMOĞLU</a:t>
            </a:r>
          </a:p>
          <a:p>
            <a:pPr>
              <a:lnSpc>
                <a:spcPct val="90000"/>
              </a:lnSpc>
              <a:spcBef>
                <a:spcPct val="50000"/>
              </a:spcBef>
              <a:buClr>
                <a:srgbClr val="FF0000"/>
              </a:buClr>
              <a:buSzPct val="150000"/>
              <a:buFont typeface="Wingdings" pitchFamily="2" charset="2"/>
              <a:buChar char="ü"/>
              <a:defRPr/>
            </a:pPr>
            <a:r>
              <a:rPr lang="tr-TR" sz="2800" b="1" dirty="0">
                <a:solidFill>
                  <a:srgbClr val="000000"/>
                </a:solidFill>
                <a:effectLst>
                  <a:outerShdw blurRad="38100" dist="38100" dir="2700000" algn="tl">
                    <a:srgbClr val="C0C0C0"/>
                  </a:outerShdw>
                </a:effectLst>
                <a:latin typeface="Comic Sans MS" pitchFamily="66" charset="0"/>
              </a:rPr>
              <a:t>9.10 Sınıflar Rehber </a:t>
            </a:r>
            <a:r>
              <a:rPr lang="tr-TR" sz="2800" b="1" dirty="0" err="1">
                <a:solidFill>
                  <a:srgbClr val="000000"/>
                </a:solidFill>
                <a:effectLst>
                  <a:outerShdw blurRad="38100" dist="38100" dir="2700000" algn="tl">
                    <a:srgbClr val="C0C0C0"/>
                  </a:outerShdw>
                </a:effectLst>
                <a:latin typeface="Comic Sans MS" pitchFamily="66" charset="0"/>
              </a:rPr>
              <a:t>Öğrt</a:t>
            </a:r>
            <a:r>
              <a:rPr lang="tr-TR" sz="2800" b="1" dirty="0">
                <a:solidFill>
                  <a:srgbClr val="000000"/>
                </a:solidFill>
                <a:effectLst>
                  <a:outerShdw blurRad="38100" dist="38100" dir="2700000" algn="tl">
                    <a:srgbClr val="C0C0C0"/>
                  </a:outerShdw>
                </a:effectLst>
                <a:latin typeface="Comic Sans MS" pitchFamily="66" charset="0"/>
              </a:rPr>
              <a:t>. Mete 11-12.Sınıflar: Rehber </a:t>
            </a:r>
            <a:r>
              <a:rPr lang="tr-TR" sz="2800" b="1" dirty="0" err="1">
                <a:solidFill>
                  <a:srgbClr val="000000"/>
                </a:solidFill>
                <a:effectLst>
                  <a:outerShdw blurRad="38100" dist="38100" dir="2700000" algn="tl">
                    <a:srgbClr val="C0C0C0"/>
                  </a:outerShdw>
                </a:effectLst>
                <a:latin typeface="Comic Sans MS" pitchFamily="66" charset="0"/>
              </a:rPr>
              <a:t>Öğrt</a:t>
            </a:r>
            <a:r>
              <a:rPr lang="tr-TR" sz="2800" b="1" dirty="0">
                <a:solidFill>
                  <a:srgbClr val="000000"/>
                </a:solidFill>
                <a:effectLst>
                  <a:outerShdw blurRad="38100" dist="38100" dir="2700000" algn="tl">
                    <a:srgbClr val="C0C0C0"/>
                  </a:outerShdw>
                </a:effectLst>
                <a:latin typeface="Comic Sans MS" pitchFamily="66" charset="0"/>
              </a:rPr>
              <a:t>.: Rehber </a:t>
            </a:r>
            <a:r>
              <a:rPr lang="tr-TR" sz="2800" b="1" dirty="0" err="1">
                <a:solidFill>
                  <a:srgbClr val="000000"/>
                </a:solidFill>
                <a:effectLst>
                  <a:outerShdw blurRad="38100" dist="38100" dir="2700000" algn="tl">
                    <a:srgbClr val="C0C0C0"/>
                  </a:outerShdw>
                </a:effectLst>
                <a:latin typeface="Comic Sans MS" pitchFamily="66" charset="0"/>
              </a:rPr>
              <a:t>Öğrt</a:t>
            </a:r>
            <a:r>
              <a:rPr lang="tr-TR" sz="2800" b="1" dirty="0">
                <a:solidFill>
                  <a:srgbClr val="000000"/>
                </a:solidFill>
                <a:effectLst>
                  <a:outerShdw blurRad="38100" dist="38100" dir="2700000" algn="tl">
                    <a:srgbClr val="C0C0C0"/>
                  </a:outerShdw>
                </a:effectLst>
                <a:latin typeface="Comic Sans MS" pitchFamily="66" charset="0"/>
              </a:rPr>
              <a:t>.: İskender </a:t>
            </a:r>
            <a:endParaRPr lang="tr-TR" sz="2800" dirty="0"/>
          </a:p>
        </p:txBody>
      </p:sp>
    </p:spTree>
    <p:extLst>
      <p:ext uri="{BB962C8B-B14F-4D97-AF65-F5344CB8AC3E}">
        <p14:creationId xmlns="" xmlns:p14="http://schemas.microsoft.com/office/powerpoint/2010/main" val="1494669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altLang="tr-TR" b="1" dirty="0" smtClean="0">
                <a:latin typeface="Comic Sans MS" pitchFamily="66" charset="0"/>
              </a:rPr>
              <a:t>Başvuru, öğrencinin nakil şartlarını taşıması hâlinde naklen gidilmek istenilen okul müdürlüğüne e-Okul sistemi üzerinden iletilir. </a:t>
            </a:r>
          </a:p>
          <a:p>
            <a:r>
              <a:rPr lang="tr-TR" altLang="tr-TR" b="1" dirty="0" smtClean="0">
                <a:latin typeface="Comic Sans MS" pitchFamily="66" charset="0"/>
              </a:rPr>
              <a:t>Onay veya ret işlemi nakil istenilen okul müdürlüğünce e-Okul sistemi </a:t>
            </a:r>
            <a:r>
              <a:rPr lang="tr-TR" altLang="tr-TR" b="1" u="sng" dirty="0" smtClean="0">
                <a:latin typeface="Comic Sans MS" pitchFamily="66" charset="0"/>
              </a:rPr>
              <a:t>üzerinden ayın son iş günü çalışma saatleri içerisinde gerçekleştirilir.</a:t>
            </a:r>
            <a:r>
              <a:rPr lang="tr-TR" altLang="tr-TR" b="1" dirty="0" smtClean="0">
                <a:latin typeface="Comic Sans MS" pitchFamily="66" charset="0"/>
              </a:rPr>
              <a:t> (M.38-4a)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Okullar Arası Nakiller</a:t>
            </a:r>
            <a:endParaRPr lang="tr-TR" sz="4400" dirty="0"/>
          </a:p>
        </p:txBody>
      </p:sp>
      <p:sp>
        <p:nvSpPr>
          <p:cNvPr id="3" name="2 İçerik Yer Tutucusu"/>
          <p:cNvSpPr>
            <a:spLocks noGrp="1"/>
          </p:cNvSpPr>
          <p:nvPr>
            <p:ph idx="1"/>
          </p:nvPr>
        </p:nvSpPr>
        <p:spPr/>
        <p:txBody>
          <a:bodyPr/>
          <a:lstStyle/>
          <a:p>
            <a:r>
              <a:rPr lang="tr-TR" altLang="tr-TR" b="1" dirty="0" smtClean="0">
                <a:latin typeface="Comic Sans MS" pitchFamily="66" charset="0"/>
              </a:rPr>
              <a:t>Aynı türdeki okullar arasında her sınıf seviyesinde ( Anadolu –Anadolu)</a:t>
            </a:r>
          </a:p>
          <a:p>
            <a:r>
              <a:rPr lang="tr-TR" altLang="tr-TR" b="1" dirty="0" smtClean="0">
                <a:latin typeface="Comic Sans MS" pitchFamily="66" charset="0"/>
              </a:rPr>
              <a:t>Meslek Liseleri – Güzel Sanatlar Liseleri- İmam Hatip Liselerinden Anadolu Liselerine 10. Sınıf sonuna kadar. </a:t>
            </a:r>
          </a:p>
          <a:p>
            <a:r>
              <a:rPr lang="tr-TR" altLang="tr-TR" b="1" dirty="0" smtClean="0">
                <a:latin typeface="Comic Sans MS" pitchFamily="66" charset="0"/>
              </a:rPr>
              <a:t>Anadolu Liselerinden Meslek Liselerine 10. Sınıfın birinci dönem sonuna kadar yapılır.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Seçmeli Ders İşlemleri</a:t>
            </a:r>
            <a:endParaRPr lang="tr-TR" sz="4400" dirty="0"/>
          </a:p>
        </p:txBody>
      </p:sp>
      <p:sp>
        <p:nvSpPr>
          <p:cNvPr id="3" name="2 İçerik Yer Tutucusu"/>
          <p:cNvSpPr>
            <a:spLocks noGrp="1"/>
          </p:cNvSpPr>
          <p:nvPr>
            <p:ph idx="1"/>
          </p:nvPr>
        </p:nvSpPr>
        <p:spPr/>
        <p:txBody>
          <a:bodyPr/>
          <a:lstStyle/>
          <a:p>
            <a:pPr>
              <a:buNone/>
            </a:pPr>
            <a:endParaRPr lang="tr-TR" altLang="tr-TR" b="1" u="sng" dirty="0" smtClean="0">
              <a:latin typeface="Comic Sans MS" pitchFamily="66" charset="0"/>
            </a:endParaRPr>
          </a:p>
          <a:p>
            <a:pPr>
              <a:buNone/>
            </a:pPr>
            <a:r>
              <a:rPr lang="tr-TR" altLang="tr-TR" b="1" dirty="0" smtClean="0">
                <a:latin typeface="Comic Sans MS" pitchFamily="66" charset="0"/>
              </a:rPr>
              <a:t>      </a:t>
            </a:r>
            <a:r>
              <a:rPr lang="tr-TR" altLang="tr-TR" b="1" u="sng" dirty="0" smtClean="0">
                <a:latin typeface="Comic Sans MS" pitchFamily="66" charset="0"/>
              </a:rPr>
              <a:t>Ders seçimi okulun imkânlarına bağlı olarak veli, sınıf rehber öğretmeni ve rehberlik öğretmeninin bilgisi dâhilinde</a:t>
            </a:r>
            <a:r>
              <a:rPr lang="tr-TR" altLang="tr-TR" u="sng" dirty="0" smtClean="0">
                <a:latin typeface="Comic Sans MS" pitchFamily="66" charset="0"/>
              </a:rPr>
              <a:t> öğrenci tarafından</a:t>
            </a:r>
            <a:r>
              <a:rPr lang="tr-TR" altLang="tr-TR" b="1" u="sng" dirty="0" smtClean="0">
                <a:latin typeface="Comic Sans MS" pitchFamily="66" charset="0"/>
              </a:rPr>
              <a:t> ikinci dönemin ilk haftasında yapılır </a:t>
            </a:r>
            <a:r>
              <a:rPr lang="tr-TR" altLang="tr-TR" u="sng" dirty="0" smtClean="0">
                <a:latin typeface="Comic Sans MS" pitchFamily="66" charset="0"/>
              </a:rPr>
              <a:t>ve e-Okul sistemine işlenir</a:t>
            </a:r>
            <a:r>
              <a:rPr lang="tr-TR" altLang="tr-TR" dirty="0" smtClean="0">
                <a:latin typeface="Comic Sans MS" pitchFamily="66" charset="0"/>
              </a:rPr>
              <a:t>.</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İçerik Yer Tutucusu"/>
          <p:cNvSpPr>
            <a:spLocks noGrp="1"/>
          </p:cNvSpPr>
          <p:nvPr>
            <p:ph idx="1"/>
          </p:nvPr>
        </p:nvSpPr>
        <p:spPr>
          <a:xfrm>
            <a:off x="714375" y="1071563"/>
            <a:ext cx="8124825" cy="5500687"/>
          </a:xfrm>
        </p:spPr>
        <p:txBody>
          <a:bodyPr/>
          <a:lstStyle/>
          <a:p>
            <a:pPr>
              <a:buFont typeface="Wingdings" pitchFamily="2" charset="2"/>
              <a:buNone/>
            </a:pPr>
            <a:r>
              <a:rPr lang="tr-TR" altLang="tr-TR" b="1" dirty="0" smtClean="0">
                <a:latin typeface="Comic Sans MS" pitchFamily="66" charset="0"/>
              </a:rPr>
              <a:t>	</a:t>
            </a:r>
          </a:p>
          <a:p>
            <a:pPr>
              <a:buFont typeface="Wingdings" pitchFamily="2" charset="2"/>
              <a:buNone/>
            </a:pPr>
            <a:r>
              <a:rPr lang="tr-TR" altLang="tr-TR" b="1" dirty="0" smtClean="0">
                <a:latin typeface="Comic Sans MS" pitchFamily="66" charset="0"/>
              </a:rPr>
              <a:t>	</a:t>
            </a:r>
            <a:r>
              <a:rPr lang="tr-TR" altLang="tr-TR" sz="3200" b="1" dirty="0" smtClean="0">
                <a:latin typeface="Comic Sans MS" pitchFamily="66" charset="0"/>
              </a:rPr>
              <a:t>Grup oluşturulamadığı için açılamayan dersler okul yönetimince ilan edilir. Bu dersleri seçen öğrenciler tercihleri doğrultusunda açılan seçmeli derslere yönlendirilir. Süresi içerisinde ders seçimi yapmayan öğrencilerin dersleri, okul yönetimince belirlenir.</a:t>
            </a:r>
          </a:p>
          <a:p>
            <a:endParaRPr lang="tr-TR" altLang="tr-TR" dirty="0" smtClean="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smtClean="0">
                <a:solidFill>
                  <a:srgbClr val="FF0000"/>
                </a:solidFill>
                <a:latin typeface="Comic Sans MS" pitchFamily="66" charset="0"/>
              </a:rPr>
              <a:t>Sınıf Tekrarı ve Öğrenim Hakkı</a:t>
            </a:r>
            <a:endParaRPr lang="tr-TR" sz="4000" dirty="0"/>
          </a:p>
        </p:txBody>
      </p:sp>
      <p:sp>
        <p:nvSpPr>
          <p:cNvPr id="3" name="2 İçerik Yer Tutucusu"/>
          <p:cNvSpPr>
            <a:spLocks noGrp="1"/>
          </p:cNvSpPr>
          <p:nvPr>
            <p:ph idx="1"/>
          </p:nvPr>
        </p:nvSpPr>
        <p:spPr/>
        <p:txBody>
          <a:bodyPr/>
          <a:lstStyle/>
          <a:p>
            <a:pPr>
              <a:buFont typeface="Wingdings" pitchFamily="2" charset="2"/>
              <a:buNone/>
            </a:pPr>
            <a:r>
              <a:rPr lang="tr-TR" altLang="tr-TR" sz="2400" dirty="0" smtClean="0">
                <a:latin typeface="Comic Sans MS" pitchFamily="66" charset="0"/>
              </a:rPr>
              <a:t>         Doğrudan, yılsonu başarı puanıyla veya sorumlu olarak sınıf geçemeyenlerle devamsızlık nedeniyle başarısız sayılanlar sınıf tekrar eder. </a:t>
            </a:r>
          </a:p>
          <a:p>
            <a:pPr>
              <a:buFont typeface="Wingdings" pitchFamily="2" charset="2"/>
              <a:buNone/>
            </a:pPr>
            <a:r>
              <a:rPr lang="tr-TR" altLang="tr-TR" sz="2400" b="1" dirty="0" smtClean="0">
                <a:latin typeface="Comic Sans MS" pitchFamily="66" charset="0"/>
              </a:rPr>
              <a:t>   Sınıf tekrarı</a:t>
            </a:r>
            <a:r>
              <a:rPr lang="tr-TR" altLang="tr-TR" sz="2400" dirty="0" smtClean="0">
                <a:latin typeface="Comic Sans MS" pitchFamily="66" charset="0"/>
              </a:rPr>
              <a:t> hazırlık sınıfı hariç, </a:t>
            </a:r>
            <a:r>
              <a:rPr lang="tr-TR" altLang="tr-TR" sz="2400" b="1" dirty="0" smtClean="0">
                <a:latin typeface="Comic Sans MS" pitchFamily="66" charset="0"/>
              </a:rPr>
              <a:t>orta öğrenim süresince en fazla bir defa yapılır.</a:t>
            </a:r>
            <a:r>
              <a:rPr lang="tr-TR" altLang="tr-TR" sz="2400" dirty="0" smtClean="0">
                <a:latin typeface="Comic Sans MS" pitchFamily="66" charset="0"/>
              </a:rPr>
              <a:t> Öğrenim süresi içinde ikinci defa sınıf tekrarı durumuna düşen öğrencilerin ders yılı sonunda okulla ilişiği kesilerek Açık Öğretim Lisesine veya Mesleki Açık Öğretim Lisesine kayıtları yapılır. (M.59-1-a)</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dirty="0" smtClean="0">
                <a:solidFill>
                  <a:srgbClr val="FF0000"/>
                </a:solidFill>
                <a:latin typeface="Comic Sans MS" pitchFamily="66" charset="0"/>
              </a:rPr>
              <a:t>SINIF GEÇME</a:t>
            </a:r>
            <a:endParaRPr lang="tr-TR" sz="4000" dirty="0"/>
          </a:p>
        </p:txBody>
      </p:sp>
      <p:sp>
        <p:nvSpPr>
          <p:cNvPr id="3" name="2 İçerik Yer Tutucusu"/>
          <p:cNvSpPr>
            <a:spLocks noGrp="1"/>
          </p:cNvSpPr>
          <p:nvPr>
            <p:ph idx="1"/>
          </p:nvPr>
        </p:nvSpPr>
        <p:spPr/>
        <p:txBody>
          <a:bodyPr/>
          <a:lstStyle/>
          <a:p>
            <a:pPr>
              <a:buFont typeface="Wingdings" pitchFamily="2" charset="2"/>
              <a:buNone/>
              <a:defRPr/>
            </a:pPr>
            <a:r>
              <a:rPr lang="tr-TR" sz="2800" dirty="0" smtClean="0">
                <a:latin typeface="Comic Sans MS" pitchFamily="66" charset="0"/>
              </a:rPr>
              <a:t>     Öğrenci </a:t>
            </a:r>
            <a:r>
              <a:rPr lang="tr-TR" sz="2800" dirty="0" smtClean="0">
                <a:latin typeface="Comic Sans MS" pitchFamily="66" charset="0"/>
              </a:rPr>
              <a:t>başarısını ölçme </a:t>
            </a:r>
            <a:r>
              <a:rPr lang="tr-TR" sz="2800" dirty="0" smtClean="0">
                <a:latin typeface="Comic Sans MS" pitchFamily="66" charset="0"/>
              </a:rPr>
              <a:t>ve değerlendirmede 100’lük puan sistemi </a:t>
            </a:r>
            <a:r>
              <a:rPr lang="tr-TR" sz="2800" dirty="0" smtClean="0">
                <a:latin typeface="Comic Sans MS" pitchFamily="66" charset="0"/>
              </a:rPr>
              <a:t>kullanılır.</a:t>
            </a:r>
          </a:p>
          <a:p>
            <a:pPr>
              <a:buFont typeface="Wingdings" pitchFamily="2" charset="2"/>
              <a:buNone/>
              <a:defRPr/>
            </a:pPr>
            <a:r>
              <a:rPr lang="tr-TR" sz="2800" dirty="0" smtClean="0">
                <a:latin typeface="Comic Sans MS" pitchFamily="66" charset="0"/>
              </a:rPr>
              <a:t>   Sınav</a:t>
            </a:r>
            <a:r>
              <a:rPr lang="tr-TR" sz="2800" dirty="0" smtClean="0">
                <a:latin typeface="Comic Sans MS" pitchFamily="66" charset="0"/>
              </a:rPr>
              <a:t>, performans ve </a:t>
            </a:r>
            <a:r>
              <a:rPr lang="tr-TR" sz="2800" dirty="0" smtClean="0">
                <a:latin typeface="Comic Sans MS" pitchFamily="66" charset="0"/>
              </a:rPr>
              <a:t>projeler </a:t>
            </a:r>
            <a:r>
              <a:rPr lang="pl-PL" sz="2800" dirty="0" smtClean="0">
                <a:latin typeface="Comic Sans MS" pitchFamily="66" charset="0"/>
              </a:rPr>
              <a:t>ile </a:t>
            </a:r>
            <a:r>
              <a:rPr lang="pl-PL" sz="2800" dirty="0" smtClean="0">
                <a:latin typeface="Comic Sans MS" pitchFamily="66" charset="0"/>
              </a:rPr>
              <a:t>uygulamalar, 100 tam </a:t>
            </a:r>
            <a:r>
              <a:rPr lang="pl-PL" sz="2800" dirty="0" smtClean="0">
                <a:latin typeface="Comic Sans MS" pitchFamily="66" charset="0"/>
              </a:rPr>
              <a:t>puan</a:t>
            </a:r>
            <a:r>
              <a:rPr lang="tr-TR" sz="2800" dirty="0" smtClean="0">
                <a:latin typeface="Comic Sans MS" pitchFamily="66" charset="0"/>
              </a:rPr>
              <a:t> üzerinden </a:t>
            </a:r>
            <a:r>
              <a:rPr lang="tr-TR" sz="2800" dirty="0" smtClean="0">
                <a:latin typeface="Comic Sans MS" pitchFamily="66" charset="0"/>
              </a:rPr>
              <a:t>değerlendirilir.</a:t>
            </a:r>
          </a:p>
          <a:p>
            <a:pPr>
              <a:buFont typeface="Wingdings" pitchFamily="2" charset="2"/>
              <a:buNone/>
              <a:defRPr/>
            </a:pPr>
            <a:r>
              <a:rPr lang="tr-TR" sz="2800" dirty="0" smtClean="0">
                <a:latin typeface="Comic Sans MS" pitchFamily="66" charset="0"/>
              </a:rPr>
              <a:t>   Değerlendirme </a:t>
            </a:r>
            <a:r>
              <a:rPr lang="tr-TR" sz="2800" dirty="0" smtClean="0">
                <a:latin typeface="Comic Sans MS" pitchFamily="66" charset="0"/>
              </a:rPr>
              <a:t>sonuçları, not</a:t>
            </a:r>
          </a:p>
          <a:p>
            <a:pPr>
              <a:buFont typeface="Wingdings" pitchFamily="2" charset="2"/>
              <a:buNone/>
              <a:defRPr/>
            </a:pPr>
            <a:r>
              <a:rPr lang="tr-TR" sz="2800" dirty="0" smtClean="0">
                <a:latin typeface="Comic Sans MS" pitchFamily="66" charset="0"/>
              </a:rPr>
              <a:t>   çizelgelerine </a:t>
            </a:r>
            <a:r>
              <a:rPr lang="tr-TR" sz="2800" dirty="0" smtClean="0">
                <a:latin typeface="Comic Sans MS" pitchFamily="66" charset="0"/>
              </a:rPr>
              <a:t>puan olarak yazılır</a:t>
            </a:r>
            <a:endParaRPr lang="tr-TR" sz="2800" b="1" dirty="0" smtClean="0">
              <a:solidFill>
                <a:srgbClr val="000000"/>
              </a:solidFill>
              <a:effectLst>
                <a:outerShdw blurRad="38100" dist="38100" dir="2700000" algn="tl">
                  <a:srgbClr val="C0C0C0"/>
                </a:outerShdw>
              </a:effectLst>
              <a:latin typeface="Comic Sans MS" pitchFamily="66" charset="0"/>
            </a:endParaRP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dirty="0" smtClean="0">
                <a:solidFill>
                  <a:srgbClr val="FF0000"/>
                </a:solidFill>
              </a:rPr>
              <a:t>Not Sistemi</a:t>
            </a:r>
            <a:endParaRPr lang="tr-TR" sz="4400" dirty="0">
              <a:solidFill>
                <a:srgbClr val="FF0000"/>
              </a:solidFill>
            </a:endParaRPr>
          </a:p>
        </p:txBody>
      </p:sp>
      <p:sp>
        <p:nvSpPr>
          <p:cNvPr id="3" name="2 İçerik Yer Tutucusu"/>
          <p:cNvSpPr>
            <a:spLocks noGrp="1"/>
          </p:cNvSpPr>
          <p:nvPr>
            <p:ph idx="1"/>
          </p:nvPr>
        </p:nvSpPr>
        <p:spPr/>
        <p:txBody>
          <a:bodyPr/>
          <a:lstStyle/>
          <a:p>
            <a:pPr>
              <a:buFont typeface="Wingdings" pitchFamily="2" charset="2"/>
              <a:buNone/>
              <a:defRPr/>
            </a:pPr>
            <a:r>
              <a:rPr lang="tr-TR" b="1" dirty="0" smtClean="0">
                <a:latin typeface="Comic Sans MS" pitchFamily="66" charset="0"/>
              </a:rPr>
              <a:t>    Puan </a:t>
            </a:r>
            <a:r>
              <a:rPr lang="tr-TR" b="1" dirty="0" smtClean="0">
                <a:latin typeface="Comic Sans MS" pitchFamily="66" charset="0"/>
              </a:rPr>
              <a:t>değerleri ve dereceleri aşağıdaki</a:t>
            </a:r>
          </a:p>
          <a:p>
            <a:pPr marL="0" indent="0">
              <a:buFont typeface="Wingdings" pitchFamily="2" charset="2"/>
              <a:buNone/>
              <a:defRPr/>
            </a:pPr>
            <a:r>
              <a:rPr lang="tr-TR" b="1" dirty="0" smtClean="0">
                <a:latin typeface="Comic Sans MS" pitchFamily="66" charset="0"/>
              </a:rPr>
              <a:t>gibidir.</a:t>
            </a:r>
          </a:p>
          <a:p>
            <a:pPr>
              <a:buFont typeface="Wingdings" pitchFamily="2" charset="2"/>
              <a:buNone/>
              <a:defRPr/>
            </a:pPr>
            <a:r>
              <a:rPr lang="tr-TR" b="1" dirty="0" smtClean="0">
                <a:latin typeface="Comic Sans MS" pitchFamily="66" charset="0"/>
              </a:rPr>
              <a:t>     Puan        Derece</a:t>
            </a:r>
            <a:endParaRPr lang="tr-TR" b="1" dirty="0" smtClean="0">
              <a:latin typeface="Comic Sans MS" pitchFamily="66" charset="0"/>
            </a:endParaRPr>
          </a:p>
          <a:p>
            <a:pPr>
              <a:buFont typeface="Wingdings" pitchFamily="2" charset="2"/>
              <a:buNone/>
              <a:defRPr/>
            </a:pPr>
            <a:r>
              <a:rPr lang="tr-TR" b="1" dirty="0" smtClean="0">
                <a:latin typeface="Comic Sans MS" pitchFamily="66" charset="0"/>
              </a:rPr>
              <a:t>    85,00-100</a:t>
            </a:r>
            <a:r>
              <a:rPr lang="tr-TR" b="1" dirty="0" smtClean="0">
                <a:latin typeface="Comic Sans MS" pitchFamily="66" charset="0"/>
              </a:rPr>
              <a:t>: Pekiyi</a:t>
            </a:r>
          </a:p>
          <a:p>
            <a:pPr>
              <a:buFont typeface="Wingdings" pitchFamily="2" charset="2"/>
              <a:buNone/>
              <a:defRPr/>
            </a:pPr>
            <a:r>
              <a:rPr lang="tr-TR" b="1" dirty="0" smtClean="0">
                <a:latin typeface="Comic Sans MS" pitchFamily="66" charset="0"/>
              </a:rPr>
              <a:t> </a:t>
            </a:r>
            <a:r>
              <a:rPr lang="tr-TR" b="1" dirty="0" smtClean="0">
                <a:latin typeface="Comic Sans MS" pitchFamily="66" charset="0"/>
              </a:rPr>
              <a:t> </a:t>
            </a:r>
            <a:r>
              <a:rPr lang="tr-TR" b="1" dirty="0" smtClean="0">
                <a:latin typeface="Comic Sans MS" pitchFamily="66" charset="0"/>
              </a:rPr>
              <a:t>  70,00-84,99</a:t>
            </a:r>
            <a:r>
              <a:rPr lang="tr-TR" b="1" dirty="0" smtClean="0">
                <a:latin typeface="Comic Sans MS" pitchFamily="66" charset="0"/>
              </a:rPr>
              <a:t>: İyi</a:t>
            </a:r>
          </a:p>
          <a:p>
            <a:pPr>
              <a:buFont typeface="Wingdings" pitchFamily="2" charset="2"/>
              <a:buNone/>
              <a:defRPr/>
            </a:pPr>
            <a:r>
              <a:rPr lang="tr-TR" b="1" dirty="0" smtClean="0">
                <a:latin typeface="Comic Sans MS" pitchFamily="66" charset="0"/>
              </a:rPr>
              <a:t>    60,00-69,99</a:t>
            </a:r>
            <a:r>
              <a:rPr lang="tr-TR" b="1" dirty="0" smtClean="0">
                <a:latin typeface="Comic Sans MS" pitchFamily="66" charset="0"/>
              </a:rPr>
              <a:t>: Orta</a:t>
            </a:r>
          </a:p>
          <a:p>
            <a:pPr>
              <a:buFont typeface="Wingdings" pitchFamily="2" charset="2"/>
              <a:buNone/>
              <a:defRPr/>
            </a:pPr>
            <a:r>
              <a:rPr lang="tr-TR" b="1" dirty="0" smtClean="0">
                <a:latin typeface="Comic Sans MS" pitchFamily="66" charset="0"/>
              </a:rPr>
              <a:t>    50,00-59,99</a:t>
            </a:r>
            <a:r>
              <a:rPr lang="tr-TR" b="1" dirty="0" smtClean="0">
                <a:latin typeface="Comic Sans MS" pitchFamily="66" charset="0"/>
              </a:rPr>
              <a:t>: Geçer </a:t>
            </a:r>
          </a:p>
          <a:p>
            <a:pPr>
              <a:buFont typeface="Wingdings" pitchFamily="2" charset="2"/>
              <a:buNone/>
              <a:defRPr/>
            </a:pPr>
            <a:r>
              <a:rPr lang="tr-TR" b="1" dirty="0" smtClean="0">
                <a:latin typeface="Comic Sans MS" pitchFamily="66" charset="0"/>
              </a:rPr>
              <a:t>    0-49,99</a:t>
            </a:r>
            <a:r>
              <a:rPr lang="tr-TR" b="1" dirty="0" smtClean="0">
                <a:latin typeface="Comic Sans MS" pitchFamily="66" charset="0"/>
              </a:rPr>
              <a:t>: Geçmez</a:t>
            </a:r>
            <a:endParaRPr lang="tr-TR" b="1" dirty="0" smtClean="0">
              <a:solidFill>
                <a:srgbClr val="000000"/>
              </a:solidFill>
              <a:effectLst>
                <a:outerShdw blurRad="38100" dist="38100" dir="2700000" algn="tl">
                  <a:srgbClr val="C0C0C0"/>
                </a:outerShdw>
              </a:effectLst>
              <a:latin typeface="Comic Sans MS" pitchFamily="66" charset="0"/>
            </a:endParaRP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dirty="0" smtClean="0">
                <a:solidFill>
                  <a:srgbClr val="FF0000"/>
                </a:solidFill>
                <a:latin typeface="Comic Sans MS" pitchFamily="66" charset="0"/>
              </a:rPr>
              <a:t>Takdir - Teşekkür</a:t>
            </a:r>
            <a:endParaRPr lang="tr-TR" sz="4400" dirty="0"/>
          </a:p>
        </p:txBody>
      </p:sp>
      <p:sp>
        <p:nvSpPr>
          <p:cNvPr id="3" name="2 İçerik Yer Tutucusu"/>
          <p:cNvSpPr>
            <a:spLocks noGrp="1"/>
          </p:cNvSpPr>
          <p:nvPr>
            <p:ph idx="1"/>
          </p:nvPr>
        </p:nvSpPr>
        <p:spPr/>
        <p:txBody>
          <a:bodyPr>
            <a:normAutofit fontScale="85000" lnSpcReduction="10000"/>
          </a:bodyPr>
          <a:lstStyle/>
          <a:p>
            <a:pPr>
              <a:buFont typeface="Wingdings" pitchFamily="2" charset="2"/>
              <a:buNone/>
              <a:defRPr/>
            </a:pPr>
            <a:r>
              <a:rPr lang="tr-TR" sz="2800" b="1" dirty="0" smtClean="0">
                <a:latin typeface="Comic Sans MS" pitchFamily="66" charset="0"/>
              </a:rPr>
              <a:t>Öğrenci ödül ve disiplin kurulu, derslerdeki gayret</a:t>
            </a:r>
          </a:p>
          <a:p>
            <a:pPr marL="0" indent="0">
              <a:buFont typeface="Wingdings" pitchFamily="2" charset="2"/>
              <a:buNone/>
              <a:defRPr/>
            </a:pPr>
            <a:r>
              <a:rPr lang="tr-TR" sz="2800" b="1" dirty="0" smtClean="0">
                <a:latin typeface="Comic Sans MS" pitchFamily="66" charset="0"/>
              </a:rPr>
              <a:t>ve başarılarıyla üstünlük gösteren, tüm derslerden</a:t>
            </a:r>
          </a:p>
          <a:p>
            <a:pPr marL="0" indent="0">
              <a:buFont typeface="Wingdings" pitchFamily="2" charset="2"/>
              <a:buNone/>
              <a:defRPr/>
            </a:pPr>
            <a:r>
              <a:rPr lang="tr-TR" sz="2800" b="1" dirty="0" smtClean="0">
                <a:latin typeface="Comic Sans MS" pitchFamily="66" charset="0"/>
              </a:rPr>
              <a:t>başarılı olan, dönem puanlarının ağırlıklı ortalaması</a:t>
            </a:r>
          </a:p>
          <a:p>
            <a:pPr marL="0" indent="0">
              <a:buFont typeface="Wingdings" pitchFamily="2" charset="2"/>
              <a:buNone/>
              <a:defRPr/>
            </a:pPr>
            <a:r>
              <a:rPr lang="tr-TR" sz="2800" b="1" dirty="0" smtClean="0">
                <a:latin typeface="Comic Sans MS" pitchFamily="66" charset="0"/>
              </a:rPr>
              <a:t>70.00 den aşağı olmayan ve davranış puanı yüz olan</a:t>
            </a:r>
          </a:p>
          <a:p>
            <a:pPr>
              <a:buFont typeface="Wingdings" pitchFamily="2" charset="2"/>
              <a:buNone/>
              <a:defRPr/>
            </a:pPr>
            <a:r>
              <a:rPr lang="tr-TR" sz="2800" b="1" dirty="0" smtClean="0">
                <a:latin typeface="Comic Sans MS" pitchFamily="66" charset="0"/>
              </a:rPr>
              <a:t>Öğrencilerden;</a:t>
            </a:r>
          </a:p>
          <a:p>
            <a:pPr>
              <a:buFont typeface="Wingdings" pitchFamily="2" charset="2"/>
              <a:buNone/>
              <a:defRPr/>
            </a:pPr>
            <a:r>
              <a:rPr lang="tr-TR" sz="2800" b="1" dirty="0" smtClean="0">
                <a:latin typeface="Comic Sans MS" pitchFamily="66" charset="0"/>
              </a:rPr>
              <a:t>a) 70.00-84.99 arasındakileri Teşekkür belgesi,</a:t>
            </a:r>
          </a:p>
          <a:p>
            <a:pPr>
              <a:buFont typeface="Wingdings" pitchFamily="2" charset="2"/>
              <a:buNone/>
              <a:defRPr/>
            </a:pPr>
            <a:r>
              <a:rPr lang="tr-TR" sz="2800" b="1" dirty="0" smtClean="0">
                <a:latin typeface="Comic Sans MS" pitchFamily="66" charset="0"/>
              </a:rPr>
              <a:t>b) 85.00 ve daha yukarı olanları Takdir belgesi ile</a:t>
            </a:r>
          </a:p>
          <a:p>
            <a:pPr marL="0" indent="0">
              <a:buFont typeface="Wingdings" pitchFamily="2" charset="2"/>
              <a:buNone/>
              <a:defRPr/>
            </a:pPr>
            <a:r>
              <a:rPr lang="tr-TR" sz="2800" b="1" dirty="0" smtClean="0">
                <a:latin typeface="Comic Sans MS" pitchFamily="66" charset="0"/>
              </a:rPr>
              <a:t>ödüllendirir.</a:t>
            </a:r>
          </a:p>
          <a:p>
            <a:pPr>
              <a:buFont typeface="Wingdings" pitchFamily="2" charset="2"/>
              <a:buNone/>
              <a:defRPr/>
            </a:pPr>
            <a:r>
              <a:rPr lang="tr-TR" sz="2800" b="1" dirty="0" smtClean="0">
                <a:latin typeface="Comic Sans MS" pitchFamily="66" charset="0"/>
              </a:rPr>
              <a:t>Bir ders yılının her iki döneminde de Takdir belgesi</a:t>
            </a:r>
          </a:p>
          <a:p>
            <a:pPr marL="0" indent="0">
              <a:buFont typeface="Wingdings" pitchFamily="2" charset="2"/>
              <a:buNone/>
              <a:defRPr/>
            </a:pPr>
            <a:r>
              <a:rPr lang="tr-TR" sz="2800" b="1" dirty="0" smtClean="0">
                <a:latin typeface="Comic Sans MS" pitchFamily="66" charset="0"/>
              </a:rPr>
              <a:t>alan öğrencilere, okulun yıllık iftihar listesinde yer verilir.</a:t>
            </a:r>
            <a:endParaRPr lang="tr-TR" sz="2800" b="1" dirty="0" smtClean="0">
              <a:solidFill>
                <a:srgbClr val="000000"/>
              </a:solidFill>
              <a:effectLst>
                <a:outerShdw blurRad="38100" dist="38100" dir="2700000" algn="tl">
                  <a:srgbClr val="C0C0C0"/>
                </a:outerShdw>
              </a:effectLst>
              <a:latin typeface="Comic Sans MS" pitchFamily="66" charset="0"/>
            </a:endParaRP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altLang="tr-TR" sz="5400" b="1" dirty="0" smtClean="0">
                <a:solidFill>
                  <a:srgbClr val="FF0000"/>
                </a:solidFill>
                <a:latin typeface="Comic Sans MS" pitchFamily="66" charset="0"/>
              </a:rPr>
              <a:t>Mezuniyet Puanı</a:t>
            </a:r>
            <a:endParaRPr lang="tr-TR" dirty="0"/>
          </a:p>
        </p:txBody>
      </p:sp>
      <p:sp>
        <p:nvSpPr>
          <p:cNvPr id="3" name="2 İçerik Yer Tutucusu"/>
          <p:cNvSpPr>
            <a:spLocks noGrp="1"/>
          </p:cNvSpPr>
          <p:nvPr>
            <p:ph idx="1"/>
          </p:nvPr>
        </p:nvSpPr>
        <p:spPr/>
        <p:txBody>
          <a:bodyPr/>
          <a:lstStyle/>
          <a:p>
            <a:r>
              <a:rPr lang="tr-TR" altLang="tr-TR" b="1" dirty="0" smtClean="0">
                <a:latin typeface="Comic Sans MS" pitchFamily="66" charset="0"/>
              </a:rPr>
              <a:t>Mezuniyet puanı; dokuz, on, on bir ve on ikinci sınıfların yılsonu başarı puanlarının aritmetik ortalamasıdır. Mezuniyet puanı hesaplanırken bölme işlemi, virgülden sonra iki basamak yürütülür. (M.65-1)</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Okul Birinciliği</a:t>
            </a:r>
            <a:endParaRPr lang="tr-TR" sz="4400" dirty="0"/>
          </a:p>
        </p:txBody>
      </p:sp>
      <p:sp>
        <p:nvSpPr>
          <p:cNvPr id="3" name="2 İçerik Yer Tutucusu"/>
          <p:cNvSpPr>
            <a:spLocks noGrp="1"/>
          </p:cNvSpPr>
          <p:nvPr>
            <p:ph idx="1"/>
          </p:nvPr>
        </p:nvSpPr>
        <p:spPr/>
        <p:txBody>
          <a:bodyPr/>
          <a:lstStyle/>
          <a:p>
            <a:r>
              <a:rPr lang="tr-TR" altLang="tr-TR" sz="2400" dirty="0" smtClean="0">
                <a:latin typeface="Comic Sans MS" pitchFamily="66" charset="0"/>
              </a:rPr>
              <a:t>Ders kesiminde, okul öğrenci ödül ve disiplin kurulunun da görüşü alınarak mezuniyet puanı en yüksek olan öğrenci öğretmenler kurulunca okul birincisi olarak tespit edilir. Ancak, bütün derslerden başarılı olmasına rağmen stajını tamamlamayanlar, </a:t>
            </a:r>
            <a:r>
              <a:rPr lang="tr-TR" altLang="tr-TR" sz="2400" b="1" dirty="0" smtClean="0">
                <a:latin typeface="Comic Sans MS" pitchFamily="66" charset="0"/>
              </a:rPr>
              <a:t>10 puandan fazla davranış puanı indirilmiş ve iade edilmemiş olanlar ile mezun olduğu</a:t>
            </a:r>
            <a:r>
              <a:rPr lang="tr-TR" altLang="tr-TR" sz="2400" dirty="0" smtClean="0">
                <a:latin typeface="Comic Sans MS" pitchFamily="66" charset="0"/>
              </a:rPr>
              <a:t> </a:t>
            </a:r>
            <a:r>
              <a:rPr lang="tr-TR" altLang="tr-TR" sz="2400" b="1" dirty="0" smtClean="0">
                <a:latin typeface="Comic Sans MS" pitchFamily="66" charset="0"/>
              </a:rPr>
              <a:t>ders yılının tamamını bulunduğu okulda okumayan öğrenciler okul birincisi olamaz.</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altLang="tr-TR" sz="4000" b="1" dirty="0">
                <a:solidFill>
                  <a:srgbClr val="FF0000"/>
                </a:solidFill>
                <a:effectLst>
                  <a:outerShdw blurRad="38100" dist="38100" dir="2700000" algn="tl">
                    <a:srgbClr val="C0C0C0"/>
                  </a:outerShdw>
                </a:effectLst>
                <a:latin typeface="Comic Sans MS" pitchFamily="66" charset="0"/>
                <a:cs typeface="Times New Roman" charset="0"/>
              </a:rPr>
              <a:t>ZAMAN ÇİZELGESİ</a:t>
            </a:r>
            <a:endParaRPr lang="tr-TR" sz="4000" dirty="0"/>
          </a:p>
        </p:txBody>
      </p:sp>
      <p:sp>
        <p:nvSpPr>
          <p:cNvPr id="3" name="İçerik Yer Tutucusu 2"/>
          <p:cNvSpPr>
            <a:spLocks noGrp="1"/>
          </p:cNvSpPr>
          <p:nvPr>
            <p:ph idx="1"/>
          </p:nvPr>
        </p:nvSpPr>
        <p:spPr/>
        <p:txBody>
          <a:bodyPr/>
          <a:lstStyle/>
          <a:p>
            <a:pPr marL="12700" indent="-12700">
              <a:buNone/>
              <a:defRPr/>
            </a:pPr>
            <a:r>
              <a:rPr lang="tr-TR" b="1" dirty="0">
                <a:solidFill>
                  <a:srgbClr val="000000"/>
                </a:solidFill>
                <a:effectLst>
                  <a:outerShdw blurRad="38100" dist="38100" dir="2700000" algn="tl">
                    <a:srgbClr val="C0C0C0"/>
                  </a:outerShdw>
                </a:effectLst>
                <a:latin typeface="Comic Sans MS" pitchFamily="66" charset="0"/>
              </a:rPr>
              <a:t> Toplanma: 8.15</a:t>
            </a:r>
          </a:p>
          <a:p>
            <a:pPr marL="12700" indent="-12700">
              <a:buNone/>
              <a:defRPr/>
            </a:pPr>
            <a:r>
              <a:rPr lang="tr-TR" b="1" dirty="0">
                <a:solidFill>
                  <a:srgbClr val="000000"/>
                </a:solidFill>
                <a:effectLst>
                  <a:outerShdw blurRad="38100" dist="38100" dir="2700000" algn="tl">
                    <a:srgbClr val="C0C0C0"/>
                  </a:outerShdw>
                </a:effectLst>
                <a:latin typeface="Comic Sans MS" pitchFamily="66" charset="0"/>
              </a:rPr>
              <a:t> İlk Ders Başlangıç: </a:t>
            </a:r>
            <a:r>
              <a:rPr lang="tr-TR" altLang="tr-TR" b="1" dirty="0">
                <a:solidFill>
                  <a:srgbClr val="000000"/>
                </a:solidFill>
                <a:latin typeface="Comic Sans MS" pitchFamily="66" charset="0"/>
              </a:rPr>
              <a:t>8.30 </a:t>
            </a:r>
          </a:p>
          <a:p>
            <a:pPr marL="12700" indent="-12700">
              <a:buNone/>
              <a:defRPr/>
            </a:pPr>
            <a:r>
              <a:rPr lang="tr-TR" altLang="tr-TR" b="1" dirty="0">
                <a:solidFill>
                  <a:srgbClr val="000000"/>
                </a:solidFill>
                <a:latin typeface="Comic Sans MS" pitchFamily="66" charset="0"/>
              </a:rPr>
              <a:t> Son Ders Bitiş: 15.35</a:t>
            </a:r>
          </a:p>
          <a:p>
            <a:pPr marL="12700" indent="-12700">
              <a:buNone/>
              <a:defRPr/>
            </a:pPr>
            <a:r>
              <a:rPr lang="tr-TR" altLang="tr-TR" b="1" dirty="0">
                <a:solidFill>
                  <a:srgbClr val="000000"/>
                </a:solidFill>
                <a:latin typeface="Comic Sans MS" pitchFamily="66" charset="0"/>
              </a:rPr>
              <a:t>Geç gelme birinci ders için belirlenen süre en fazla 5 dakikadır.  </a:t>
            </a:r>
          </a:p>
          <a:p>
            <a:pPr marL="12700" indent="-12700">
              <a:buNone/>
              <a:defRPr/>
            </a:pPr>
            <a:r>
              <a:rPr lang="tr-TR" altLang="tr-TR" b="1" dirty="0">
                <a:solidFill>
                  <a:srgbClr val="000000"/>
                </a:solidFill>
                <a:latin typeface="Comic Sans MS" pitchFamily="66" charset="0"/>
              </a:rPr>
              <a:t>Bu sürenin dışındaki geç gelmeler devamsızlıktan sayılır.</a:t>
            </a:r>
          </a:p>
          <a:p>
            <a:pPr marL="12700" indent="-12700">
              <a:buNone/>
              <a:defRPr/>
            </a:pPr>
            <a:endParaRPr lang="tr-TR" sz="3200" b="1" dirty="0">
              <a:solidFill>
                <a:srgbClr val="000000"/>
              </a:solidFill>
              <a:effectLst>
                <a:outerShdw blurRad="38100" dist="38100" dir="2700000" algn="tl">
                  <a:srgbClr val="C0C0C0"/>
                </a:outerShdw>
              </a:effectLst>
              <a:latin typeface="Comic Sans MS" pitchFamily="66" charset="0"/>
            </a:endParaRPr>
          </a:p>
          <a:p>
            <a:endParaRPr lang="tr-TR" dirty="0"/>
          </a:p>
        </p:txBody>
      </p:sp>
    </p:spTree>
    <p:extLst>
      <p:ext uri="{BB962C8B-B14F-4D97-AF65-F5344CB8AC3E}">
        <p14:creationId xmlns="" xmlns:p14="http://schemas.microsoft.com/office/powerpoint/2010/main" val="2098177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Dönem Puanı</a:t>
            </a:r>
            <a:endParaRPr lang="tr-TR" sz="4400" dirty="0"/>
          </a:p>
        </p:txBody>
      </p:sp>
      <p:sp>
        <p:nvSpPr>
          <p:cNvPr id="3" name="2 İçerik Yer Tutucusu"/>
          <p:cNvSpPr>
            <a:spLocks noGrp="1"/>
          </p:cNvSpPr>
          <p:nvPr>
            <p:ph idx="1"/>
          </p:nvPr>
        </p:nvSpPr>
        <p:spPr/>
        <p:txBody>
          <a:bodyPr/>
          <a:lstStyle/>
          <a:p>
            <a:pPr>
              <a:buFont typeface="Wingdings" pitchFamily="2" charset="2"/>
              <a:buNone/>
              <a:defRPr/>
            </a:pPr>
            <a:r>
              <a:rPr lang="tr-TR" sz="2400" dirty="0" smtClean="0">
                <a:latin typeface="Comic Sans MS" pitchFamily="66" charset="0"/>
              </a:rPr>
              <a:t>Bir dersin dönem puanı;</a:t>
            </a:r>
          </a:p>
          <a:p>
            <a:pPr>
              <a:buFont typeface="Wingdings" pitchFamily="2" charset="2"/>
              <a:buNone/>
              <a:defRPr/>
            </a:pPr>
            <a:r>
              <a:rPr lang="tr-TR" sz="2400" dirty="0" smtClean="0">
                <a:latin typeface="Comic Sans MS" pitchFamily="66" charset="0"/>
              </a:rPr>
              <a:t> a) Sınavlardan alınan puanların,</a:t>
            </a:r>
          </a:p>
          <a:p>
            <a:pPr>
              <a:buFont typeface="Wingdings" pitchFamily="2" charset="2"/>
              <a:buNone/>
              <a:defRPr/>
            </a:pPr>
            <a:r>
              <a:rPr lang="tr-TR" sz="2400" dirty="0" smtClean="0">
                <a:latin typeface="Comic Sans MS" pitchFamily="66" charset="0"/>
              </a:rPr>
              <a:t> b) Performans çalışması puanının/puanlarının,</a:t>
            </a:r>
          </a:p>
          <a:p>
            <a:pPr>
              <a:buFont typeface="Wingdings" pitchFamily="2" charset="2"/>
              <a:buNone/>
              <a:defRPr/>
            </a:pPr>
            <a:r>
              <a:rPr lang="tr-TR" sz="2400" dirty="0" smtClean="0">
                <a:latin typeface="Comic Sans MS" pitchFamily="66" charset="0"/>
              </a:rPr>
              <a:t> c) Varsa proje puanının,</a:t>
            </a:r>
          </a:p>
          <a:p>
            <a:pPr>
              <a:buFont typeface="Wingdings" pitchFamily="2" charset="2"/>
              <a:buNone/>
              <a:defRPr/>
            </a:pPr>
            <a:r>
              <a:rPr lang="tr-TR" sz="2400" dirty="0" smtClean="0">
                <a:latin typeface="Comic Sans MS" pitchFamily="66" charset="0"/>
              </a:rPr>
              <a:t>  Aritmetik ortalaması alınır, hesaplama yapılırken bölme işlemi virgülden sonra iki basamak yürütülür</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altLang="tr-TR" sz="4000" b="1" dirty="0" smtClean="0">
                <a:solidFill>
                  <a:srgbClr val="FF0000"/>
                </a:solidFill>
                <a:latin typeface="Comic Sans MS" pitchFamily="66" charset="0"/>
              </a:rPr>
              <a:t>BİR DERSİN YIL SONU PUANI</a:t>
            </a:r>
            <a:endParaRPr lang="tr-TR" sz="4000" dirty="0"/>
          </a:p>
        </p:txBody>
      </p:sp>
      <p:sp>
        <p:nvSpPr>
          <p:cNvPr id="3" name="2 İçerik Yer Tutucusu"/>
          <p:cNvSpPr>
            <a:spLocks noGrp="1"/>
          </p:cNvSpPr>
          <p:nvPr>
            <p:ph idx="1"/>
          </p:nvPr>
        </p:nvSpPr>
        <p:spPr>
          <a:xfrm>
            <a:off x="457200" y="2214554"/>
            <a:ext cx="8229600" cy="4110046"/>
          </a:xfrm>
        </p:spPr>
        <p:txBody>
          <a:bodyPr/>
          <a:lstStyle/>
          <a:p>
            <a:r>
              <a:rPr lang="tr-TR" sz="3600" dirty="0" smtClean="0">
                <a:latin typeface="Comic Sans MS" pitchFamily="66" charset="0"/>
              </a:rPr>
              <a:t>a) Birinci ve ikinci dönem puanlarının aritmetik ortalamasıdır.</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3600" b="1" dirty="0" smtClean="0">
                <a:solidFill>
                  <a:srgbClr val="FF0000"/>
                </a:solidFill>
                <a:latin typeface="Comic Sans MS" pitchFamily="66" charset="0"/>
              </a:rPr>
              <a:t>Bir Dersin Ağırlığı ve Ağırlıklı Puanı</a:t>
            </a:r>
            <a:endParaRPr lang="tr-TR" sz="3600" dirty="0"/>
          </a:p>
        </p:txBody>
      </p:sp>
      <p:sp>
        <p:nvSpPr>
          <p:cNvPr id="3" name="2 İçerik Yer Tutucusu"/>
          <p:cNvSpPr>
            <a:spLocks noGrp="1"/>
          </p:cNvSpPr>
          <p:nvPr>
            <p:ph idx="1"/>
          </p:nvPr>
        </p:nvSpPr>
        <p:spPr/>
        <p:txBody>
          <a:bodyPr/>
          <a:lstStyle/>
          <a:p>
            <a:pPr>
              <a:buFont typeface="Wingdings" pitchFamily="2" charset="2"/>
              <a:buNone/>
              <a:defRPr/>
            </a:pPr>
            <a:r>
              <a:rPr lang="tr-TR" sz="2400" dirty="0" smtClean="0">
                <a:latin typeface="Comic Sans MS" pitchFamily="66" charset="0"/>
              </a:rPr>
              <a:t>Bir dersin ağırlığı, o dersin haftalık ders</a:t>
            </a:r>
          </a:p>
          <a:p>
            <a:pPr>
              <a:buFont typeface="Wingdings" pitchFamily="2" charset="2"/>
              <a:buNone/>
              <a:defRPr/>
            </a:pPr>
            <a:r>
              <a:rPr lang="tr-TR" sz="2400" dirty="0" smtClean="0">
                <a:latin typeface="Comic Sans MS" pitchFamily="66" charset="0"/>
              </a:rPr>
              <a:t>saati sayısına eşittir.</a:t>
            </a:r>
          </a:p>
          <a:p>
            <a:pPr marL="0" indent="0">
              <a:buFont typeface="Wingdings" pitchFamily="2" charset="2"/>
              <a:buNone/>
              <a:defRPr/>
            </a:pPr>
            <a:r>
              <a:rPr lang="tr-TR" sz="2400" dirty="0" smtClean="0">
                <a:latin typeface="Comic Sans MS" pitchFamily="66" charset="0"/>
              </a:rPr>
              <a:t>Bir dersin yılsonu puanıyla o dersin</a:t>
            </a:r>
          </a:p>
          <a:p>
            <a:pPr>
              <a:buFont typeface="Wingdings" pitchFamily="2" charset="2"/>
              <a:buNone/>
              <a:defRPr/>
            </a:pPr>
            <a:r>
              <a:rPr lang="tr-TR" sz="2400" dirty="0" smtClean="0">
                <a:latin typeface="Comic Sans MS" pitchFamily="66" charset="0"/>
              </a:rPr>
              <a:t>haftalık ders saati sayısının çarpımından</a:t>
            </a:r>
          </a:p>
          <a:p>
            <a:pPr>
              <a:buFont typeface="Wingdings" pitchFamily="2" charset="2"/>
              <a:buNone/>
              <a:defRPr/>
            </a:pPr>
            <a:r>
              <a:rPr lang="tr-TR" sz="2400" dirty="0" smtClean="0">
                <a:latin typeface="Comic Sans MS" pitchFamily="66" charset="0"/>
              </a:rPr>
              <a:t>elde edilen puan, o dersin ağırlıklı puanıdır.</a:t>
            </a:r>
          </a:p>
          <a:p>
            <a:pPr>
              <a:buFont typeface="Wingdings" pitchFamily="2" charset="2"/>
              <a:buNone/>
              <a:defRPr/>
            </a:pPr>
            <a:r>
              <a:rPr lang="tr-TR" sz="2400" dirty="0" smtClean="0">
                <a:latin typeface="Comic Sans MS" pitchFamily="66" charset="0"/>
              </a:rPr>
              <a:t>ÖRNEK :</a:t>
            </a:r>
          </a:p>
          <a:p>
            <a:pPr>
              <a:buFont typeface="Wingdings" pitchFamily="2" charset="2"/>
              <a:buNone/>
              <a:defRPr/>
            </a:pPr>
            <a:r>
              <a:rPr lang="tr-TR" sz="2400" dirty="0" smtClean="0">
                <a:latin typeface="Comic Sans MS" pitchFamily="66" charset="0"/>
              </a:rPr>
              <a:t>Matematik yıl sonu puanı = 60</a:t>
            </a:r>
          </a:p>
          <a:p>
            <a:pPr>
              <a:buFont typeface="Wingdings" pitchFamily="2" charset="2"/>
              <a:buNone/>
              <a:defRPr/>
            </a:pPr>
            <a:r>
              <a:rPr lang="da-DK" sz="2400" dirty="0" smtClean="0">
                <a:latin typeface="Comic Sans MS" pitchFamily="66" charset="0"/>
              </a:rPr>
              <a:t>Matematik dersi haftalık ders saati = 4</a:t>
            </a:r>
          </a:p>
          <a:p>
            <a:pPr>
              <a:buFont typeface="Wingdings" pitchFamily="2" charset="2"/>
              <a:buNone/>
              <a:defRPr/>
            </a:pPr>
            <a:r>
              <a:rPr lang="tr-TR" sz="2400" dirty="0" smtClean="0">
                <a:latin typeface="Comic Sans MS" pitchFamily="66" charset="0"/>
              </a:rPr>
              <a:t>Matematik dersi ağırlıklı yıl sonu puanı = 60x4 = 240 </a:t>
            </a:r>
            <a:endParaRPr lang="tr-TR" sz="2400" b="1" dirty="0" smtClean="0">
              <a:solidFill>
                <a:srgbClr val="000000"/>
              </a:solidFill>
              <a:effectLst>
                <a:outerShdw blurRad="38100" dist="38100" dir="2700000" algn="tl">
                  <a:srgbClr val="C0C0C0"/>
                </a:outerShdw>
              </a:effectLst>
              <a:latin typeface="Comic Sans MS" pitchFamily="66" charset="0"/>
            </a:endParaRP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400" b="1" dirty="0" smtClean="0">
                <a:solidFill>
                  <a:srgbClr val="FF0000"/>
                </a:solidFill>
                <a:latin typeface="Comic Sans MS" pitchFamily="66" charset="0"/>
              </a:rPr>
              <a:t>Ders yılı sonunda herhangi bir dersten başarılı sayılma</a:t>
            </a:r>
            <a:endParaRPr lang="tr-TR" sz="4400" dirty="0"/>
          </a:p>
        </p:txBody>
      </p:sp>
      <p:sp>
        <p:nvSpPr>
          <p:cNvPr id="3" name="2 İçerik Yer Tutucusu"/>
          <p:cNvSpPr>
            <a:spLocks noGrp="1"/>
          </p:cNvSpPr>
          <p:nvPr>
            <p:ph idx="1"/>
          </p:nvPr>
        </p:nvSpPr>
        <p:spPr/>
        <p:txBody>
          <a:bodyPr/>
          <a:lstStyle/>
          <a:p>
            <a:pPr>
              <a:buFont typeface="Wingdings" pitchFamily="2" charset="2"/>
              <a:buNone/>
              <a:defRPr/>
            </a:pPr>
            <a:r>
              <a:rPr lang="tr-TR" sz="2400" b="1" dirty="0" smtClean="0">
                <a:latin typeface="Comic Sans MS" pitchFamily="66" charset="0"/>
              </a:rPr>
              <a:t>      Öğrencinin, ders yılı sonunda herhangi bir dersten başarılı sayılabilmesi için;</a:t>
            </a:r>
          </a:p>
          <a:p>
            <a:pPr>
              <a:buFont typeface="Wingdings" pitchFamily="2" charset="2"/>
              <a:buNone/>
              <a:defRPr/>
            </a:pPr>
            <a:r>
              <a:rPr lang="tr-TR" sz="2400" b="1" dirty="0" smtClean="0">
                <a:latin typeface="Comic Sans MS" pitchFamily="66" charset="0"/>
              </a:rPr>
              <a:t> </a:t>
            </a:r>
          </a:p>
          <a:p>
            <a:pPr>
              <a:buFont typeface="Wingdings" pitchFamily="2" charset="2"/>
              <a:buNone/>
              <a:defRPr/>
            </a:pPr>
            <a:r>
              <a:rPr lang="tr-TR" sz="2400" b="1" dirty="0" smtClean="0">
                <a:latin typeface="Comic Sans MS" pitchFamily="66" charset="0"/>
              </a:rPr>
              <a:t>      İki dönem puanının aritmetik ortalamasının en az 50 veya birinci dönem puanı ne olursa olsun ikinci dönem puanının en az 70 olması gerekir. (M.56-1)</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Doğrudan Sınıf Geçme</a:t>
            </a:r>
            <a:endParaRPr lang="tr-TR" sz="4400" dirty="0"/>
          </a:p>
        </p:txBody>
      </p:sp>
      <p:sp>
        <p:nvSpPr>
          <p:cNvPr id="3" name="2 İçerik Yer Tutucusu"/>
          <p:cNvSpPr>
            <a:spLocks noGrp="1"/>
          </p:cNvSpPr>
          <p:nvPr>
            <p:ph idx="1"/>
          </p:nvPr>
        </p:nvSpPr>
        <p:spPr/>
        <p:txBody>
          <a:bodyPr>
            <a:normAutofit lnSpcReduction="10000"/>
          </a:bodyPr>
          <a:lstStyle/>
          <a:p>
            <a:pPr>
              <a:buFont typeface="Wingdings" pitchFamily="2" charset="2"/>
              <a:buNone/>
            </a:pPr>
            <a:r>
              <a:rPr lang="tr-TR" altLang="tr-TR" sz="2400" dirty="0" smtClean="0">
                <a:latin typeface="Comic Sans MS" pitchFamily="66" charset="0"/>
              </a:rPr>
              <a:t>Ders yılı sonunda; </a:t>
            </a:r>
          </a:p>
          <a:p>
            <a:pPr>
              <a:buFont typeface="Wingdings" pitchFamily="2" charset="2"/>
              <a:buNone/>
            </a:pPr>
            <a:r>
              <a:rPr lang="tr-TR" altLang="tr-TR" sz="2400" dirty="0" smtClean="0">
                <a:latin typeface="Comic Sans MS" pitchFamily="66" charset="0"/>
              </a:rPr>
              <a:t>a) Tüm derslerden başarılı olan,</a:t>
            </a:r>
          </a:p>
          <a:p>
            <a:pPr>
              <a:buFont typeface="Wingdings" pitchFamily="2" charset="2"/>
              <a:buNone/>
            </a:pPr>
            <a:r>
              <a:rPr lang="tr-TR" altLang="tr-TR" sz="2400" dirty="0" smtClean="0">
                <a:latin typeface="Comic Sans MS" pitchFamily="66" charset="0"/>
              </a:rPr>
              <a:t> b) Başarısız dersi/dersleri olanlardan,</a:t>
            </a:r>
          </a:p>
          <a:p>
            <a:pPr>
              <a:buFont typeface="Wingdings" pitchFamily="2" charset="2"/>
              <a:buNone/>
            </a:pPr>
            <a:r>
              <a:rPr lang="es-ES" altLang="tr-TR" sz="2400" dirty="0" smtClean="0">
                <a:latin typeface="Comic Sans MS" pitchFamily="66" charset="0"/>
              </a:rPr>
              <a:t>yılsonu başarı puanı en az 50</a:t>
            </a:r>
          </a:p>
          <a:p>
            <a:pPr>
              <a:buFont typeface="Wingdings" pitchFamily="2" charset="2"/>
              <a:buNone/>
            </a:pPr>
            <a:r>
              <a:rPr lang="tr-TR" altLang="tr-TR" sz="2400" dirty="0" smtClean="0">
                <a:latin typeface="Comic Sans MS" pitchFamily="66" charset="0"/>
              </a:rPr>
              <a:t>Olan öğrenciler doğrudan sınıf geçer.</a:t>
            </a:r>
          </a:p>
          <a:p>
            <a:pPr>
              <a:buFont typeface="Wingdings" pitchFamily="2" charset="2"/>
              <a:buNone/>
            </a:pPr>
            <a:r>
              <a:rPr lang="tr-TR" altLang="tr-TR" sz="2400" dirty="0" smtClean="0">
                <a:latin typeface="Comic Sans MS" pitchFamily="66" charset="0"/>
              </a:rPr>
              <a:t>Yılsonu başarı puanıyla başarılı</a:t>
            </a:r>
          </a:p>
          <a:p>
            <a:pPr>
              <a:buFont typeface="Wingdings" pitchFamily="2" charset="2"/>
              <a:buNone/>
            </a:pPr>
            <a:r>
              <a:rPr lang="tr-TR" altLang="tr-TR" sz="2400" dirty="0" smtClean="0">
                <a:latin typeface="Comic Sans MS" pitchFamily="66" charset="0"/>
              </a:rPr>
              <a:t>sayılamayacak derslerden başarısız olan</a:t>
            </a:r>
          </a:p>
          <a:p>
            <a:pPr>
              <a:buFont typeface="Wingdings" pitchFamily="2" charset="2"/>
              <a:buNone/>
            </a:pPr>
            <a:r>
              <a:rPr lang="tr-TR" altLang="tr-TR" sz="2400" dirty="0" smtClean="0">
                <a:latin typeface="Comic Sans MS" pitchFamily="66" charset="0"/>
              </a:rPr>
              <a:t>öğrenciler, o dersten/derslerden</a:t>
            </a:r>
          </a:p>
          <a:p>
            <a:pPr>
              <a:buFont typeface="Wingdings" pitchFamily="2" charset="2"/>
              <a:buNone/>
            </a:pPr>
            <a:r>
              <a:rPr lang="tr-TR" altLang="tr-TR" sz="2400" dirty="0" smtClean="0">
                <a:latin typeface="Comic Sans MS" pitchFamily="66" charset="0"/>
              </a:rPr>
              <a:t>sorumlu geçer. </a:t>
            </a:r>
          </a:p>
          <a:p>
            <a:pPr>
              <a:buFont typeface="Wingdings" pitchFamily="2" charset="2"/>
              <a:buNone/>
            </a:pPr>
            <a:r>
              <a:rPr lang="tr-TR" altLang="tr-TR" sz="2400" dirty="0" smtClean="0">
                <a:latin typeface="Comic Sans MS" pitchFamily="66" charset="0"/>
              </a:rPr>
              <a:t>Başarılması zorunlu ders: </a:t>
            </a:r>
            <a:r>
              <a:rPr lang="tr-TR" altLang="tr-TR" sz="2400" dirty="0" smtClean="0">
                <a:solidFill>
                  <a:srgbClr val="FF0000"/>
                </a:solidFill>
                <a:latin typeface="Comic Sans MS" pitchFamily="66" charset="0"/>
              </a:rPr>
              <a:t>Dil ve Anlatım </a:t>
            </a:r>
            <a:endParaRPr lang="tr-TR" altLang="tr-TR" sz="2400" dirty="0" smtClean="0"/>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Yazılı ve Uygulama Sınavları</a:t>
            </a:r>
            <a:endParaRPr lang="tr-TR" sz="4400" dirty="0"/>
          </a:p>
        </p:txBody>
      </p:sp>
      <p:sp>
        <p:nvSpPr>
          <p:cNvPr id="3" name="2 İçerik Yer Tutucusu"/>
          <p:cNvSpPr>
            <a:spLocks noGrp="1"/>
          </p:cNvSpPr>
          <p:nvPr>
            <p:ph idx="1"/>
          </p:nvPr>
        </p:nvSpPr>
        <p:spPr/>
        <p:txBody>
          <a:bodyPr/>
          <a:lstStyle/>
          <a:p>
            <a:pPr>
              <a:buFont typeface="Wingdings" pitchFamily="2" charset="2"/>
              <a:buNone/>
              <a:defRPr/>
            </a:pPr>
            <a:r>
              <a:rPr lang="tr-TR" sz="2400" dirty="0" smtClean="0">
                <a:latin typeface="Comic Sans MS" pitchFamily="66" charset="0"/>
              </a:rPr>
              <a:t>Haftalık ders saati sayısına bakılmaksızın her </a:t>
            </a:r>
          </a:p>
          <a:p>
            <a:pPr marL="0" indent="0">
              <a:buFont typeface="Wingdings" pitchFamily="2" charset="2"/>
              <a:buNone/>
              <a:defRPr/>
            </a:pPr>
            <a:r>
              <a:rPr lang="tr-TR" sz="2400" dirty="0" smtClean="0">
                <a:latin typeface="Comic Sans MS" pitchFamily="66" charset="0"/>
              </a:rPr>
              <a:t>dersten en az </a:t>
            </a:r>
            <a:r>
              <a:rPr lang="tr-TR" dirty="0" smtClean="0">
                <a:latin typeface="Comic Sans MS" pitchFamily="66" charset="0"/>
              </a:rPr>
              <a:t>iki</a:t>
            </a:r>
            <a:r>
              <a:rPr lang="tr-TR" sz="2400" dirty="0" smtClean="0">
                <a:latin typeface="Comic Sans MS" pitchFamily="66" charset="0"/>
              </a:rPr>
              <a:t> yazılı sınav yapılır.</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042"/>
            <a:ext cx="8229600" cy="1347046"/>
          </a:xfrm>
        </p:spPr>
        <p:txBody>
          <a:bodyPr>
            <a:normAutofit fontScale="90000"/>
          </a:bodyPr>
          <a:lstStyle/>
          <a:p>
            <a:r>
              <a:rPr lang="tr-TR" altLang="tr-TR" sz="5400" b="1" dirty="0" smtClean="0">
                <a:solidFill>
                  <a:srgbClr val="FF0000"/>
                </a:solidFill>
                <a:latin typeface="Comic Sans MS" pitchFamily="66" charset="0"/>
              </a:rPr>
              <a:t/>
            </a:r>
            <a:br>
              <a:rPr lang="tr-TR" altLang="tr-TR" sz="5400" b="1" dirty="0" smtClean="0">
                <a:solidFill>
                  <a:srgbClr val="FF0000"/>
                </a:solidFill>
                <a:latin typeface="Comic Sans MS" pitchFamily="66" charset="0"/>
              </a:rPr>
            </a:br>
            <a:r>
              <a:rPr lang="tr-TR" altLang="tr-TR" sz="4400" b="1" dirty="0" smtClean="0">
                <a:solidFill>
                  <a:srgbClr val="FF0000"/>
                </a:solidFill>
                <a:latin typeface="Comic Sans MS" pitchFamily="66" charset="0"/>
              </a:rPr>
              <a:t>SINAVLARIN YAPILMA ŞEKLİ</a:t>
            </a:r>
            <a:r>
              <a:rPr lang="tr-TR" altLang="tr-TR" sz="5400" b="1" dirty="0" smtClean="0">
                <a:solidFill>
                  <a:srgbClr val="FF0000"/>
                </a:solidFill>
                <a:latin typeface="Comic Sans MS" pitchFamily="66" charset="0"/>
              </a:rPr>
              <a:t/>
            </a:r>
            <a:br>
              <a:rPr lang="tr-TR" altLang="tr-TR" sz="5400" b="1" dirty="0" smtClean="0">
                <a:solidFill>
                  <a:srgbClr val="FF0000"/>
                </a:solidFill>
                <a:latin typeface="Comic Sans MS" pitchFamily="66" charset="0"/>
              </a:rPr>
            </a:b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sz="2400" b="1" dirty="0" smtClean="0">
                <a:latin typeface="Comic Sans MS" pitchFamily="66" charset="0"/>
              </a:rPr>
              <a:t>Aynı derse giren öğretmenlerin ortak değerlendirme yapabilmelerine imkân vermek üzere birden fazla şubede okutulan tüm derslerin yazılı sınavları ortak yapılır ve ortak değerlendirilir. ( M.45.1b)</a:t>
            </a:r>
          </a:p>
          <a:p>
            <a:pPr>
              <a:buFont typeface="Wingdings" pitchFamily="2" charset="2"/>
              <a:buNone/>
            </a:pPr>
            <a:r>
              <a:rPr lang="tr-TR" altLang="tr-TR" sz="2400" b="1" dirty="0" smtClean="0">
                <a:latin typeface="Comic Sans MS" pitchFamily="66" charset="0"/>
              </a:rPr>
              <a:t>    Bir sınıfta bir günde yapılacak yazılı ve uygulamalı sınavların sayısının ikiyi geçmemesi esastır. Ancak zorunlu hâllerde fazladan bir sınav daha yapılabilir. </a:t>
            </a:r>
          </a:p>
          <a:p>
            <a:pPr>
              <a:buFont typeface="Wingdings" pitchFamily="2" charset="2"/>
              <a:buNone/>
            </a:pPr>
            <a:r>
              <a:rPr lang="tr-TR" altLang="tr-TR" sz="2400" b="1" dirty="0" smtClean="0">
                <a:latin typeface="Comic Sans MS" pitchFamily="66" charset="0"/>
              </a:rPr>
              <a:t>   (M.45-1g)</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Sorumlu Ders Ne Demektir?</a:t>
            </a:r>
            <a:endParaRPr lang="tr-TR" sz="4400" dirty="0"/>
          </a:p>
        </p:txBody>
      </p:sp>
      <p:sp>
        <p:nvSpPr>
          <p:cNvPr id="3" name="2 İçerik Yer Tutucusu"/>
          <p:cNvSpPr>
            <a:spLocks noGrp="1"/>
          </p:cNvSpPr>
          <p:nvPr>
            <p:ph idx="1"/>
          </p:nvPr>
        </p:nvSpPr>
        <p:spPr/>
        <p:txBody>
          <a:bodyPr/>
          <a:lstStyle/>
          <a:p>
            <a:r>
              <a:rPr lang="tr-TR" altLang="tr-TR" sz="2400" b="1" dirty="0" smtClean="0">
                <a:latin typeface="Comic Sans MS" pitchFamily="66" charset="0"/>
              </a:rPr>
              <a:t>Ders yılı sonunda her bir dersten iki dönem puanı bulunmak kaydıyla doğrudan sınıfını geçemeyen öğrencilerden; bir </a:t>
            </a:r>
            <a:r>
              <a:rPr lang="tr-TR" altLang="tr-TR" sz="2400" b="1" u="sng" dirty="0" smtClean="0">
                <a:latin typeface="Comic Sans MS" pitchFamily="66" charset="0"/>
              </a:rPr>
              <a:t>sınıfta başarısız ders sayısı en fazla 3 </a:t>
            </a:r>
            <a:r>
              <a:rPr lang="tr-TR" altLang="tr-TR" sz="2400" b="1" dirty="0" smtClean="0">
                <a:latin typeface="Comic Sans MS" pitchFamily="66" charset="0"/>
              </a:rPr>
              <a:t>ders olanlar sorumlu olarak sınıflarını geçer. Ancak alt sınıflar da dâhil </a:t>
            </a:r>
            <a:r>
              <a:rPr lang="tr-TR" altLang="tr-TR" sz="2400" b="1" u="sng" dirty="0" smtClean="0">
                <a:latin typeface="Comic Sans MS" pitchFamily="66" charset="0"/>
              </a:rPr>
              <a:t>toplam 6 dersten fazla başarısız dersi bulunanlar sınıf tekrar eder.</a:t>
            </a:r>
            <a:r>
              <a:rPr lang="tr-TR" altLang="tr-TR" sz="2400" u="sng" dirty="0" smtClean="0">
                <a:latin typeface="Comic Sans MS" pitchFamily="66" charset="0"/>
              </a:rPr>
              <a:t> </a:t>
            </a:r>
            <a:r>
              <a:rPr lang="tr-TR" altLang="tr-TR" sz="2400" dirty="0" smtClean="0">
                <a:latin typeface="Comic Sans MS" pitchFamily="66" charset="0"/>
              </a:rPr>
              <a:t>Nakil ve geçişler nedeniyle ortaya çıkan sorumlu dersler bu sayıya dâhil edilmez.</a:t>
            </a: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Sorumluluk Sınavları</a:t>
            </a:r>
            <a:endParaRPr lang="tr-TR" sz="4400" dirty="0"/>
          </a:p>
        </p:txBody>
      </p:sp>
      <p:sp>
        <p:nvSpPr>
          <p:cNvPr id="3" name="2 İçerik Yer Tutucusu"/>
          <p:cNvSpPr>
            <a:spLocks noGrp="1"/>
          </p:cNvSpPr>
          <p:nvPr>
            <p:ph idx="1"/>
          </p:nvPr>
        </p:nvSpPr>
        <p:spPr/>
        <p:txBody>
          <a:bodyPr/>
          <a:lstStyle/>
          <a:p>
            <a:r>
              <a:rPr lang="tr-TR" b="1" dirty="0" smtClean="0">
                <a:latin typeface="Comic Sans MS" pitchFamily="66" charset="0"/>
              </a:rPr>
              <a:t>Sorumluluk sınavları, ders yılı içerisinde yapılan yazılı ve/veya uygulamalı sınav esaslarına göre </a:t>
            </a:r>
            <a:r>
              <a:rPr lang="tr-TR" b="1" u="sng" dirty="0" smtClean="0">
                <a:latin typeface="Comic Sans MS" pitchFamily="66" charset="0"/>
              </a:rPr>
              <a:t>birinci ve ikinci dönemin ilk haftası içerisinde</a:t>
            </a:r>
            <a:r>
              <a:rPr lang="tr-TR" b="1" dirty="0" smtClean="0">
                <a:latin typeface="Comic Sans MS" pitchFamily="66" charset="0"/>
              </a:rPr>
              <a:t> iki alan öğretmeni tarafından yapılır.</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Ortalama Yükseltme Sınavları</a:t>
            </a:r>
            <a:endParaRPr lang="tr-TR" sz="4400" dirty="0"/>
          </a:p>
        </p:txBody>
      </p:sp>
      <p:sp>
        <p:nvSpPr>
          <p:cNvPr id="3" name="2 İçerik Yer Tutucusu"/>
          <p:cNvSpPr>
            <a:spLocks noGrp="1"/>
          </p:cNvSpPr>
          <p:nvPr>
            <p:ph idx="1"/>
          </p:nvPr>
        </p:nvSpPr>
        <p:spPr/>
        <p:txBody>
          <a:bodyPr>
            <a:normAutofit fontScale="92500"/>
          </a:bodyPr>
          <a:lstStyle/>
          <a:p>
            <a:r>
              <a:rPr lang="tr-TR" altLang="tr-TR" sz="2800" dirty="0" smtClean="0">
                <a:latin typeface="Comic Sans MS" pitchFamily="66" charset="0"/>
              </a:rPr>
              <a:t>Yazılı sınavlar ve diğer değerlendirmeler sonunda </a:t>
            </a:r>
            <a:r>
              <a:rPr lang="tr-TR" altLang="tr-TR" sz="2800" b="1" dirty="0" smtClean="0">
                <a:latin typeface="Comic Sans MS" pitchFamily="66" charset="0"/>
              </a:rPr>
              <a:t>başarısını yükseltmek isteyen öğrenciler için </a:t>
            </a:r>
            <a:r>
              <a:rPr lang="tr-TR" altLang="tr-TR" sz="2800" b="1" u="sng" dirty="0" smtClean="0">
                <a:latin typeface="Comic Sans MS" pitchFamily="66" charset="0"/>
              </a:rPr>
              <a:t>dönem sona ermeden her dersten ayrıca ortak bir sınav daha yapılır</a:t>
            </a:r>
            <a:r>
              <a:rPr lang="tr-TR" altLang="tr-TR" sz="2800" b="1" dirty="0" smtClean="0">
                <a:latin typeface="Comic Sans MS" pitchFamily="66" charset="0"/>
              </a:rPr>
              <a:t>. Bu sınavlardan alınan puan diğer puanlarla birlikte dönem puanının hesaplanmasında </a:t>
            </a:r>
            <a:r>
              <a:rPr lang="tr-TR" altLang="tr-TR" sz="2800" b="1" u="sng" dirty="0" smtClean="0">
                <a:latin typeface="Comic Sans MS" pitchFamily="66" charset="0"/>
              </a:rPr>
              <a:t>aritmetik ortalamaya dâhil </a:t>
            </a:r>
            <a:r>
              <a:rPr lang="tr-TR" altLang="tr-TR" sz="2800" b="1" dirty="0" smtClean="0">
                <a:latin typeface="Comic Sans MS" pitchFamily="66" charset="0"/>
              </a:rPr>
              <a:t>edilir. Sınava girmek isteyen öğrencilerin yazılı başvurusu alınır. Başvuruda bulunup da sınavlara katılmayan öğrencilerin not hanesine “G” girmedi ibaresi yazılır ve ortalamaya dahil edilir. </a:t>
            </a:r>
            <a:endParaRPr lang="tr-TR" altLang="tr-T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altLang="tr-TR" sz="4400" b="1" dirty="0">
                <a:solidFill>
                  <a:srgbClr val="FF0000"/>
                </a:solidFill>
              </a:rPr>
              <a:t>Kılık Kıyafet</a:t>
            </a:r>
            <a:endParaRPr lang="tr-TR" sz="4400" dirty="0"/>
          </a:p>
        </p:txBody>
      </p:sp>
      <p:sp>
        <p:nvSpPr>
          <p:cNvPr id="3" name="İçerik Yer Tutucusu 2"/>
          <p:cNvSpPr>
            <a:spLocks noGrp="1"/>
          </p:cNvSpPr>
          <p:nvPr>
            <p:ph idx="1"/>
          </p:nvPr>
        </p:nvSpPr>
        <p:spPr/>
        <p:txBody>
          <a:bodyPr/>
          <a:lstStyle/>
          <a:p>
            <a:r>
              <a:rPr lang="tr-TR" altLang="tr-TR" sz="2800" b="1" dirty="0" smtClean="0">
                <a:solidFill>
                  <a:srgbClr val="000000"/>
                </a:solidFill>
                <a:latin typeface="Comic Sans MS" pitchFamily="66" charset="0"/>
              </a:rPr>
              <a:t>    Siyah</a:t>
            </a:r>
            <a:r>
              <a:rPr lang="tr-TR" altLang="tr-TR" sz="2800" b="1" dirty="0">
                <a:solidFill>
                  <a:srgbClr val="000000"/>
                </a:solidFill>
                <a:latin typeface="Comic Sans MS" pitchFamily="66" charset="0"/>
              </a:rPr>
              <a:t>/ koyu füme / lacivert pantolon beyaz gömlek veya </a:t>
            </a:r>
            <a:r>
              <a:rPr lang="tr-TR" altLang="tr-TR" sz="2800" b="1" dirty="0" err="1">
                <a:solidFill>
                  <a:srgbClr val="000000"/>
                </a:solidFill>
                <a:latin typeface="Comic Sans MS" pitchFamily="66" charset="0"/>
              </a:rPr>
              <a:t>lacost</a:t>
            </a:r>
            <a:r>
              <a:rPr lang="tr-TR" altLang="tr-TR" sz="2800" b="1" dirty="0">
                <a:solidFill>
                  <a:srgbClr val="000000"/>
                </a:solidFill>
                <a:latin typeface="Comic Sans MS" pitchFamily="66" charset="0"/>
              </a:rPr>
              <a:t> yakalı </a:t>
            </a:r>
            <a:r>
              <a:rPr lang="tr-TR" altLang="tr-TR" sz="2800" b="1" dirty="0" smtClean="0">
                <a:solidFill>
                  <a:srgbClr val="000000"/>
                </a:solidFill>
                <a:latin typeface="Comic Sans MS" pitchFamily="66" charset="0"/>
              </a:rPr>
              <a:t>tişört.</a:t>
            </a:r>
            <a:endParaRPr lang="tr-TR" altLang="tr-TR" sz="2800" b="1" dirty="0">
              <a:solidFill>
                <a:srgbClr val="000000"/>
              </a:solidFill>
              <a:latin typeface="Comic Sans MS" pitchFamily="66" charset="0"/>
            </a:endParaRPr>
          </a:p>
          <a:p>
            <a:pPr>
              <a:buFont typeface="Wingdings" pitchFamily="2" charset="2"/>
              <a:buNone/>
            </a:pPr>
            <a:r>
              <a:rPr lang="tr-TR" altLang="tr-TR" sz="2800" b="1" dirty="0">
                <a:solidFill>
                  <a:srgbClr val="000000"/>
                </a:solidFill>
                <a:latin typeface="Comic Sans MS" pitchFamily="66" charset="0"/>
              </a:rPr>
              <a:t>  </a:t>
            </a:r>
            <a:r>
              <a:rPr lang="tr-TR" altLang="tr-TR" sz="2800" b="1" dirty="0" smtClean="0">
                <a:solidFill>
                  <a:srgbClr val="000000"/>
                </a:solidFill>
                <a:latin typeface="Comic Sans MS" pitchFamily="66" charset="0"/>
              </a:rPr>
              <a:t>Kışın </a:t>
            </a:r>
            <a:r>
              <a:rPr lang="tr-TR" altLang="tr-TR" sz="2800" b="1" dirty="0">
                <a:solidFill>
                  <a:srgbClr val="000000"/>
                </a:solidFill>
                <a:latin typeface="Comic Sans MS" pitchFamily="66" charset="0"/>
              </a:rPr>
              <a:t>üst hırka veya polar gri renktir. </a:t>
            </a:r>
          </a:p>
          <a:p>
            <a:endParaRPr lang="tr-TR" dirty="0"/>
          </a:p>
        </p:txBody>
      </p:sp>
    </p:spTree>
    <p:extLst>
      <p:ext uri="{BB962C8B-B14F-4D97-AF65-F5344CB8AC3E}">
        <p14:creationId xmlns="" xmlns:p14="http://schemas.microsoft.com/office/powerpoint/2010/main" val="13423527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rgbClr val="FF0000"/>
                </a:solidFill>
                <a:latin typeface="Comic Sans MS" pitchFamily="66" charset="0"/>
              </a:rPr>
              <a:t>Sınavlara Katılmayanlar</a:t>
            </a:r>
            <a:endParaRPr lang="tr-TR" sz="4400" dirty="0"/>
          </a:p>
        </p:txBody>
      </p:sp>
      <p:sp>
        <p:nvSpPr>
          <p:cNvPr id="3" name="2 İçerik Yer Tutucusu"/>
          <p:cNvSpPr>
            <a:spLocks noGrp="1"/>
          </p:cNvSpPr>
          <p:nvPr>
            <p:ph idx="1"/>
          </p:nvPr>
        </p:nvSpPr>
        <p:spPr/>
        <p:txBody>
          <a:bodyPr/>
          <a:lstStyle/>
          <a:p>
            <a:r>
              <a:rPr lang="tr-TR" altLang="tr-TR" dirty="0" smtClean="0">
                <a:latin typeface="Comic Sans MS" pitchFamily="66" charset="0"/>
              </a:rPr>
              <a:t>Öğrenciler, raporlu ve izinli oldukları günlerde yazılı ve uygulamalı sınavlara alınmazlar.</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sz="5400" b="1" dirty="0" smtClean="0">
                <a:solidFill>
                  <a:srgbClr val="FF0000"/>
                </a:solidFill>
                <a:latin typeface="Comic Sans MS" pitchFamily="66" charset="0"/>
              </a:rPr>
              <a:t>Sınavlara Katılmayanlar</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sz="2400" b="1" dirty="0" smtClean="0">
                <a:latin typeface="Comic Sans MS" pitchFamily="66" charset="0"/>
              </a:rPr>
              <a:t>      Sınavlara katılmayan, performans çalışmasını yerine getirmeyen veya projesini zamanında teslim etmeyen öğrenci,</a:t>
            </a:r>
            <a:r>
              <a:rPr lang="tr-TR" altLang="tr-TR" sz="2400" dirty="0" smtClean="0">
                <a:latin typeface="Comic Sans MS" pitchFamily="66" charset="0"/>
              </a:rPr>
              <a:t> </a:t>
            </a:r>
          </a:p>
          <a:p>
            <a:pPr>
              <a:buFont typeface="Wingdings" pitchFamily="2" charset="2"/>
              <a:buNone/>
            </a:pPr>
            <a:r>
              <a:rPr lang="tr-TR" altLang="tr-TR" sz="2400" dirty="0" smtClean="0">
                <a:latin typeface="Comic Sans MS" pitchFamily="66" charset="0"/>
              </a:rPr>
              <a:t>    özrünü özrün başlangıcından itibaren 5 iş günü içinde bildirmek ve </a:t>
            </a:r>
            <a:r>
              <a:rPr lang="tr-TR" altLang="tr-TR" sz="2400" b="1" dirty="0" smtClean="0">
                <a:latin typeface="Comic Sans MS" pitchFamily="66" charset="0"/>
              </a:rPr>
              <a:t>özrün bitimini izleyen 5 iş günü içinde de belgelendirerek okul yönetimine vermek zorundadır.</a:t>
            </a:r>
            <a:r>
              <a:rPr lang="tr-TR" altLang="tr-TR" sz="2400" dirty="0" smtClean="0">
                <a:latin typeface="Comic Sans MS" pitchFamily="66" charset="0"/>
              </a:rPr>
              <a:t> (M.48-1)</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500034" y="785795"/>
            <a:ext cx="8229600" cy="857256"/>
          </a:xfrm>
        </p:spPr>
        <p:txBody>
          <a:bodyPr>
            <a:normAutofit/>
          </a:bodyPr>
          <a:lstStyle/>
          <a:p>
            <a:r>
              <a:rPr lang="tr-TR" dirty="0" smtClean="0"/>
              <a:t>.</a:t>
            </a:r>
            <a:endParaRPr lang="tr-TR" dirty="0"/>
          </a:p>
        </p:txBody>
      </p:sp>
      <p:sp>
        <p:nvSpPr>
          <p:cNvPr id="3" name="2 İçerik Yer Tutucusu"/>
          <p:cNvSpPr>
            <a:spLocks noGrp="1"/>
          </p:cNvSpPr>
          <p:nvPr>
            <p:ph idx="1"/>
          </p:nvPr>
        </p:nvSpPr>
        <p:spPr/>
        <p:txBody>
          <a:bodyPr/>
          <a:lstStyle/>
          <a:p>
            <a:r>
              <a:rPr lang="tr-TR" altLang="tr-TR" b="1" dirty="0" smtClean="0">
                <a:latin typeface="Comic Sans MS" pitchFamily="66" charset="0"/>
              </a:rPr>
              <a:t>Geçerli özrü olmadan sınava katılmayan veya projesini vermeyen ve performans çalışmasını yerine getirmeyen öğrencilerin durumları puanla değerlendirilmez. Ancak aritmetik ortalama alınırken sayıya dâhil edilir. (M.48-4)</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smtClean="0">
                <a:solidFill>
                  <a:srgbClr val="FF0000"/>
                </a:solidFill>
                <a:latin typeface="Comic Sans MS" pitchFamily="66" charset="0"/>
              </a:rPr>
              <a:t>Sınıf Tekrarı ve Öğrenim Hakkı</a:t>
            </a:r>
            <a:endParaRPr lang="tr-TR" sz="4000" dirty="0"/>
          </a:p>
        </p:txBody>
      </p:sp>
      <p:sp>
        <p:nvSpPr>
          <p:cNvPr id="3" name="2 İçerik Yer Tutucusu"/>
          <p:cNvSpPr>
            <a:spLocks noGrp="1"/>
          </p:cNvSpPr>
          <p:nvPr>
            <p:ph idx="1"/>
          </p:nvPr>
        </p:nvSpPr>
        <p:spPr/>
        <p:txBody>
          <a:bodyPr>
            <a:normAutofit fontScale="92500" lnSpcReduction="10000"/>
          </a:bodyPr>
          <a:lstStyle/>
          <a:p>
            <a:pPr>
              <a:buFont typeface="Wingdings" pitchFamily="2" charset="2"/>
              <a:buNone/>
              <a:defRPr/>
            </a:pPr>
            <a:r>
              <a:rPr lang="tr-TR" sz="2800" b="1" dirty="0" smtClean="0">
                <a:latin typeface="Comic Sans MS" pitchFamily="66" charset="0"/>
              </a:rPr>
              <a:t>Öğrencilerden;</a:t>
            </a:r>
          </a:p>
          <a:p>
            <a:pPr>
              <a:buFont typeface="Wingdings" pitchFamily="2" charset="2"/>
              <a:buNone/>
              <a:defRPr/>
            </a:pPr>
            <a:r>
              <a:rPr lang="tr-TR" sz="2800" b="1" dirty="0" smtClean="0">
                <a:latin typeface="Comic Sans MS" pitchFamily="66" charset="0"/>
              </a:rPr>
              <a:t>a) Doğrudan, yılsonu başarı puanıyla veya sorumlu olarak sınıf geçemeyenlerle </a:t>
            </a:r>
          </a:p>
          <a:p>
            <a:pPr>
              <a:buFont typeface="Wingdings" pitchFamily="2" charset="2"/>
              <a:buNone/>
              <a:defRPr/>
            </a:pPr>
            <a:r>
              <a:rPr lang="tr-TR" sz="2800" b="1" dirty="0" smtClean="0">
                <a:latin typeface="Comic Sans MS" pitchFamily="66" charset="0"/>
              </a:rPr>
              <a:t>   devamsızlık nedeniyle başarısız sayılanlar sınıf tekrar eder. </a:t>
            </a:r>
          </a:p>
          <a:p>
            <a:pPr>
              <a:buFont typeface="Wingdings" pitchFamily="2" charset="2"/>
              <a:buNone/>
              <a:defRPr/>
            </a:pPr>
            <a:r>
              <a:rPr lang="tr-TR" sz="2800" b="1" dirty="0" smtClean="0">
                <a:latin typeface="Comic Sans MS" pitchFamily="66" charset="0"/>
              </a:rPr>
              <a:t>Sınıf tekrarı hazırlık sınıfı hariç, </a:t>
            </a:r>
          </a:p>
          <a:p>
            <a:pPr marL="0" indent="0">
              <a:buFont typeface="Wingdings" pitchFamily="2" charset="2"/>
              <a:buNone/>
              <a:defRPr/>
            </a:pPr>
            <a:r>
              <a:rPr lang="tr-TR" sz="2800" b="1" dirty="0" smtClean="0">
                <a:latin typeface="Comic Sans MS" pitchFamily="66" charset="0"/>
              </a:rPr>
              <a:t>orta öğrenim süresince en fazla bir defa yapılır. Öğrenim süresi içinde ikinci defa sınıf tekrarı durumuna düşen öğrencilerin ders yılı sonunda okulla ilişiği kesilerek Açık Öğretim Lisesine veya Mesleki Açık Öğretim Lisesine kayıtları yapılır.</a:t>
            </a:r>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000" dirty="0" smtClean="0">
                <a:solidFill>
                  <a:srgbClr val="FF0000"/>
                </a:solidFill>
                <a:latin typeface="Comic Sans MS" pitchFamily="66" charset="0"/>
              </a:rPr>
              <a:t>Sorumlu Olarak Sınıf Geçme ve</a:t>
            </a:r>
            <a:br>
              <a:rPr lang="tr-TR" sz="4000" dirty="0" smtClean="0">
                <a:solidFill>
                  <a:srgbClr val="FF0000"/>
                </a:solidFill>
                <a:latin typeface="Comic Sans MS" pitchFamily="66" charset="0"/>
              </a:rPr>
            </a:br>
            <a:r>
              <a:rPr lang="tr-TR" sz="4000" dirty="0" smtClean="0">
                <a:solidFill>
                  <a:srgbClr val="FF0000"/>
                </a:solidFill>
                <a:latin typeface="Comic Sans MS" pitchFamily="66" charset="0"/>
              </a:rPr>
              <a:t>Sorumluluğun Kalkması</a:t>
            </a:r>
            <a:endParaRPr lang="tr-TR" sz="4000" dirty="0"/>
          </a:p>
        </p:txBody>
      </p:sp>
      <p:sp>
        <p:nvSpPr>
          <p:cNvPr id="3" name="2 İçerik Yer Tutucusu"/>
          <p:cNvSpPr>
            <a:spLocks noGrp="1"/>
          </p:cNvSpPr>
          <p:nvPr>
            <p:ph idx="1"/>
          </p:nvPr>
        </p:nvSpPr>
        <p:spPr/>
        <p:txBody>
          <a:bodyPr>
            <a:normAutofit fontScale="92500" lnSpcReduction="20000"/>
          </a:bodyPr>
          <a:lstStyle/>
          <a:p>
            <a:pPr>
              <a:buFont typeface="Wingdings" pitchFamily="2" charset="2"/>
              <a:buNone/>
              <a:defRPr/>
            </a:pPr>
            <a:r>
              <a:rPr lang="tr-TR" sz="2800" b="1" dirty="0" smtClean="0">
                <a:latin typeface="Comic Sans MS" pitchFamily="66" charset="0"/>
              </a:rPr>
              <a:t>Doğrudan sınıfını geçemeyen öğrencilerden, bir</a:t>
            </a:r>
          </a:p>
          <a:p>
            <a:pPr marL="0" indent="0">
              <a:buFont typeface="Wingdings" pitchFamily="2" charset="2"/>
              <a:buNone/>
              <a:defRPr/>
            </a:pPr>
            <a:r>
              <a:rPr lang="tr-TR" sz="2800" b="1" dirty="0" smtClean="0">
                <a:latin typeface="Comic Sans MS" pitchFamily="66" charset="0"/>
              </a:rPr>
              <a:t>sınıfta başarısız ders sayısı en fazla 3 ders olanlar</a:t>
            </a:r>
          </a:p>
          <a:p>
            <a:pPr marL="0" indent="0">
              <a:buFont typeface="Wingdings" pitchFamily="2" charset="2"/>
              <a:buNone/>
              <a:defRPr/>
            </a:pPr>
            <a:r>
              <a:rPr lang="tr-TR" sz="2800" b="1" dirty="0" smtClean="0">
                <a:latin typeface="Comic Sans MS" pitchFamily="66" charset="0"/>
              </a:rPr>
              <a:t>sorumlu olarak sınıflarını geçer. Ancak alt sınıflar da dâhil toplam 6 dersten fazla başarısız dersi</a:t>
            </a:r>
          </a:p>
          <a:p>
            <a:pPr marL="0" indent="0">
              <a:buFont typeface="Wingdings" pitchFamily="2" charset="2"/>
              <a:buNone/>
              <a:defRPr/>
            </a:pPr>
            <a:r>
              <a:rPr lang="tr-TR" sz="2800" b="1" dirty="0" smtClean="0">
                <a:latin typeface="Comic Sans MS" pitchFamily="66" charset="0"/>
              </a:rPr>
              <a:t>bulunanlar sınıf tekrar eder. </a:t>
            </a:r>
          </a:p>
          <a:p>
            <a:pPr marL="0" indent="0">
              <a:buFont typeface="Wingdings" pitchFamily="2" charset="2"/>
              <a:buNone/>
              <a:defRPr/>
            </a:pPr>
            <a:r>
              <a:rPr lang="tr-TR" sz="2800" b="1" dirty="0" smtClean="0">
                <a:latin typeface="Comic Sans MS" pitchFamily="66" charset="0"/>
              </a:rPr>
              <a:t>Nakil ve geçişler</a:t>
            </a:r>
          </a:p>
          <a:p>
            <a:pPr marL="0" indent="0">
              <a:buFont typeface="Wingdings" pitchFamily="2" charset="2"/>
              <a:buNone/>
              <a:defRPr/>
            </a:pPr>
            <a:r>
              <a:rPr lang="tr-TR" sz="2800" b="1" dirty="0" smtClean="0">
                <a:latin typeface="Comic Sans MS" pitchFamily="66" charset="0"/>
              </a:rPr>
              <a:t>nedeniyle ortaya çıkan sorumlu dersler bu sayıya</a:t>
            </a:r>
          </a:p>
          <a:p>
            <a:pPr marL="0" indent="0">
              <a:buFont typeface="Wingdings" pitchFamily="2" charset="2"/>
              <a:buNone/>
              <a:defRPr/>
            </a:pPr>
            <a:r>
              <a:rPr lang="tr-TR" sz="2800" b="1" dirty="0" smtClean="0">
                <a:latin typeface="Comic Sans MS" pitchFamily="66" charset="0"/>
              </a:rPr>
              <a:t>dâhil edilmez.</a:t>
            </a:r>
          </a:p>
          <a:p>
            <a:pPr>
              <a:buFont typeface="Wingdings" pitchFamily="2" charset="2"/>
              <a:buNone/>
              <a:defRPr/>
            </a:pPr>
            <a:r>
              <a:rPr lang="tr-TR" sz="2800" b="1" dirty="0" smtClean="0">
                <a:latin typeface="Comic Sans MS" pitchFamily="66" charset="0"/>
              </a:rPr>
              <a:t>Sorumluluk, o dersin sorumluluk sınavında başarılı</a:t>
            </a:r>
          </a:p>
          <a:p>
            <a:pPr>
              <a:buFont typeface="Wingdings" pitchFamily="2" charset="2"/>
              <a:buNone/>
              <a:defRPr/>
            </a:pPr>
            <a:r>
              <a:rPr lang="tr-TR" sz="2800" b="1" dirty="0" smtClean="0">
                <a:latin typeface="Comic Sans MS" pitchFamily="66" charset="0"/>
              </a:rPr>
              <a:t>olunması hâlinde kalkar.</a:t>
            </a:r>
            <a:endParaRPr lang="tr-TR" sz="2800" b="1" dirty="0" smtClean="0">
              <a:solidFill>
                <a:srgbClr val="000000"/>
              </a:solidFill>
              <a:effectLst>
                <a:outerShdw blurRad="38100" dist="38100" dir="2700000" algn="tl">
                  <a:srgbClr val="C0C0C0"/>
                </a:outerShdw>
              </a:effectLst>
              <a:latin typeface="Comic Sans MS" pitchFamily="66" charset="0"/>
            </a:endParaRPr>
          </a:p>
          <a:p>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smtClean="0">
                <a:solidFill>
                  <a:srgbClr val="FF0000"/>
                </a:solidFill>
                <a:latin typeface="Comic Sans MS" pitchFamily="66" charset="0"/>
              </a:rPr>
              <a:t>Disiplin cezaları</a:t>
            </a:r>
            <a:endParaRPr lang="tr-TR" sz="4000" dirty="0"/>
          </a:p>
        </p:txBody>
      </p:sp>
      <p:sp>
        <p:nvSpPr>
          <p:cNvPr id="3" name="2 İçerik Yer Tutucusu"/>
          <p:cNvSpPr>
            <a:spLocks noGrp="1"/>
          </p:cNvSpPr>
          <p:nvPr>
            <p:ph idx="1"/>
          </p:nvPr>
        </p:nvSpPr>
        <p:spPr/>
        <p:txBody>
          <a:bodyPr/>
          <a:lstStyle/>
          <a:p>
            <a:pPr>
              <a:buFont typeface="Wingdings" pitchFamily="2" charset="2"/>
              <a:buNone/>
            </a:pPr>
            <a:r>
              <a:rPr lang="tr-TR" altLang="tr-TR" b="1" dirty="0" smtClean="0">
                <a:latin typeface="Comic Sans MS" pitchFamily="66" charset="0"/>
              </a:rPr>
              <a:t>1-Öğrencilere, disiplin cezasını gerektiren davranış ve fiillerinin niteliklerine göre; </a:t>
            </a:r>
          </a:p>
          <a:p>
            <a:pPr>
              <a:buFont typeface="Wingdings" pitchFamily="2" charset="2"/>
              <a:buNone/>
            </a:pPr>
            <a:r>
              <a:rPr lang="tr-TR" altLang="tr-TR" b="1" dirty="0" smtClean="0">
                <a:latin typeface="Comic Sans MS" pitchFamily="66" charset="0"/>
              </a:rPr>
              <a:t>	a) Kınama, </a:t>
            </a:r>
          </a:p>
          <a:p>
            <a:pPr>
              <a:buFont typeface="Wingdings" pitchFamily="2" charset="2"/>
              <a:buNone/>
            </a:pPr>
            <a:r>
              <a:rPr lang="tr-TR" altLang="tr-TR" b="1" dirty="0" smtClean="0">
                <a:latin typeface="Comic Sans MS" pitchFamily="66" charset="0"/>
              </a:rPr>
              <a:t>	b) Okuldan kısa süreli uzaklaştırma, </a:t>
            </a:r>
          </a:p>
          <a:p>
            <a:pPr>
              <a:buFont typeface="Wingdings" pitchFamily="2" charset="2"/>
              <a:buNone/>
            </a:pPr>
            <a:r>
              <a:rPr lang="tr-TR" altLang="tr-TR" b="1" dirty="0" smtClean="0">
                <a:latin typeface="Comic Sans MS" pitchFamily="66" charset="0"/>
              </a:rPr>
              <a:t>	c) Okul değiştirme, </a:t>
            </a:r>
          </a:p>
          <a:p>
            <a:pPr>
              <a:buFont typeface="Wingdings" pitchFamily="2" charset="2"/>
              <a:buNone/>
            </a:pPr>
            <a:r>
              <a:rPr lang="tr-TR" altLang="tr-TR" b="1" dirty="0" smtClean="0">
                <a:latin typeface="Comic Sans MS" pitchFamily="66" charset="0"/>
              </a:rPr>
              <a:t>	ç) Örgün eğitim dışına çıkarma </a:t>
            </a:r>
          </a:p>
          <a:p>
            <a:pPr>
              <a:buFont typeface="Wingdings" pitchFamily="2" charset="2"/>
              <a:buNone/>
            </a:pPr>
            <a:r>
              <a:rPr lang="tr-TR" altLang="tr-TR" b="1" dirty="0" smtClean="0">
                <a:latin typeface="Comic Sans MS" pitchFamily="66" charset="0"/>
              </a:rPr>
              <a:t>cezalarından biri verilir.</a:t>
            </a:r>
          </a:p>
          <a:p>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smtClean="0">
                <a:solidFill>
                  <a:srgbClr val="FF0000"/>
                </a:solidFill>
                <a:latin typeface="Comic Sans MS" pitchFamily="66" charset="0"/>
              </a:rPr>
              <a:t>Disiplin Cezaları</a:t>
            </a:r>
            <a:endParaRPr lang="tr-TR" sz="4000" dirty="0"/>
          </a:p>
        </p:txBody>
      </p:sp>
      <p:sp>
        <p:nvSpPr>
          <p:cNvPr id="3" name="2 İçerik Yer Tutucusu"/>
          <p:cNvSpPr>
            <a:spLocks noGrp="1"/>
          </p:cNvSpPr>
          <p:nvPr>
            <p:ph idx="1"/>
          </p:nvPr>
        </p:nvSpPr>
        <p:spPr/>
        <p:txBody>
          <a:bodyPr/>
          <a:lstStyle/>
          <a:p>
            <a:pPr>
              <a:buFont typeface="Wingdings" pitchFamily="2" charset="2"/>
              <a:buNone/>
            </a:pPr>
            <a:r>
              <a:rPr lang="tr-TR" altLang="tr-TR" sz="2400" b="1" dirty="0" smtClean="0">
                <a:latin typeface="Comic Sans MS" pitchFamily="66" charset="0"/>
              </a:rPr>
              <a:t>Disipline konu olan olaylar okul öğrenci ödül ve disiplin kurulunda görüşülüp karara bağlandıktan sonra; </a:t>
            </a:r>
          </a:p>
          <a:p>
            <a:r>
              <a:rPr lang="tr-TR" altLang="tr-TR" sz="2400" b="1" dirty="0" smtClean="0">
                <a:latin typeface="Comic Sans MS" pitchFamily="66" charset="0"/>
              </a:rPr>
              <a:t>a) Kınama ve okuldan kısa süreli uzaklaştırma cezaları okul müdürünün, </a:t>
            </a:r>
          </a:p>
          <a:p>
            <a:r>
              <a:rPr lang="tr-TR" altLang="tr-TR" sz="2400" b="1" dirty="0" smtClean="0">
                <a:latin typeface="Comic Sans MS" pitchFamily="66" charset="0"/>
              </a:rPr>
              <a:t>b) Okul değiştirme cezası, ilçe öğrenci disiplin kurulunun, </a:t>
            </a:r>
          </a:p>
          <a:p>
            <a:r>
              <a:rPr lang="tr-TR" altLang="tr-TR" sz="2400" b="1" dirty="0" smtClean="0">
                <a:latin typeface="Comic Sans MS" pitchFamily="66" charset="0"/>
              </a:rPr>
              <a:t>c) Örgün eğitim dışına çıkarma cezası, il öğrenci disiplin kurulunun, </a:t>
            </a:r>
          </a:p>
          <a:p>
            <a:r>
              <a:rPr lang="tr-TR" altLang="tr-TR" sz="2400" b="1" dirty="0" smtClean="0">
                <a:latin typeface="Comic Sans MS" pitchFamily="66" charset="0"/>
              </a:rPr>
              <a:t>onayından sonra uygulanır.</a:t>
            </a:r>
          </a:p>
          <a:p>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altLang="tr-TR" sz="4000" b="1" dirty="0" smtClean="0">
                <a:solidFill>
                  <a:srgbClr val="FF0000"/>
                </a:solidFill>
                <a:latin typeface="Comic Sans MS" pitchFamily="66" charset="0"/>
              </a:rPr>
              <a:t>Kınama cezasını gerektiren davranışlar ve fiiller şunlardır:</a:t>
            </a:r>
            <a:endParaRPr lang="tr-TR" sz="4000" dirty="0"/>
          </a:p>
        </p:txBody>
      </p:sp>
      <p:sp>
        <p:nvSpPr>
          <p:cNvPr id="3" name="2 İçerik Yer Tutucusu"/>
          <p:cNvSpPr>
            <a:spLocks noGrp="1"/>
          </p:cNvSpPr>
          <p:nvPr>
            <p:ph idx="1"/>
          </p:nvPr>
        </p:nvSpPr>
        <p:spPr/>
        <p:txBody>
          <a:bodyPr/>
          <a:lstStyle/>
          <a:p>
            <a:pPr>
              <a:buFont typeface="Wingdings" pitchFamily="2" charset="2"/>
              <a:buNone/>
            </a:pPr>
            <a:r>
              <a:rPr lang="tr-TR" altLang="tr-TR" b="1" dirty="0" smtClean="0"/>
              <a:t>) </a:t>
            </a:r>
            <a:r>
              <a:rPr lang="tr-TR" altLang="tr-TR" b="1" dirty="0" smtClean="0">
                <a:latin typeface="Comic Sans MS" pitchFamily="66" charset="0"/>
              </a:rPr>
              <a:t>Okulu, okul eşyasını ve çevresini kirletmek, </a:t>
            </a:r>
          </a:p>
          <a:p>
            <a:pPr>
              <a:buFont typeface="Wingdings" pitchFamily="2" charset="2"/>
              <a:buNone/>
            </a:pPr>
            <a:r>
              <a:rPr lang="tr-TR" altLang="tr-TR" dirty="0" smtClean="0">
                <a:latin typeface="Comic Sans MS" pitchFamily="66" charset="0"/>
              </a:rPr>
              <a:t>b) Yapması gereken görevleri yapmamak, </a:t>
            </a:r>
          </a:p>
          <a:p>
            <a:pPr>
              <a:buFont typeface="Wingdings" pitchFamily="2" charset="2"/>
              <a:buNone/>
            </a:pPr>
            <a:r>
              <a:rPr lang="tr-TR" altLang="tr-TR" dirty="0" smtClean="0">
                <a:latin typeface="Comic Sans MS" pitchFamily="66" charset="0"/>
              </a:rPr>
              <a:t>c) </a:t>
            </a:r>
            <a:r>
              <a:rPr lang="tr-TR" altLang="tr-TR" b="1" dirty="0" smtClean="0">
                <a:latin typeface="Comic Sans MS" pitchFamily="66" charset="0"/>
              </a:rPr>
              <a:t>Kılık-kıyafete ilişkin mevzuat hükümlerine uymamak, </a:t>
            </a:r>
          </a:p>
          <a:p>
            <a:pPr>
              <a:buFont typeface="Wingdings" pitchFamily="2" charset="2"/>
              <a:buNone/>
            </a:pPr>
            <a:r>
              <a:rPr lang="tr-TR" altLang="tr-TR" b="1" dirty="0" smtClean="0">
                <a:latin typeface="Comic Sans MS" pitchFamily="66" charset="0"/>
              </a:rPr>
              <a:t>ç) </a:t>
            </a:r>
            <a:r>
              <a:rPr lang="tr-TR" altLang="tr-TR" dirty="0" smtClean="0">
                <a:latin typeface="Comic Sans MS" pitchFamily="66" charset="0"/>
              </a:rPr>
              <a:t>Tütün ve tütün mamullerini bulundurmak veya kullanmak.</a:t>
            </a:r>
          </a:p>
          <a:p>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dirty="0" smtClean="0">
                <a:latin typeface="Comic Sans MS" pitchFamily="66" charset="0"/>
              </a:rPr>
              <a:t>e) </a:t>
            </a:r>
            <a:r>
              <a:rPr lang="tr-TR" altLang="tr-TR" b="1" dirty="0" smtClean="0">
                <a:latin typeface="Comic Sans MS" pitchFamily="66" charset="0"/>
              </a:rPr>
              <a:t>Yalan söylemek, </a:t>
            </a:r>
          </a:p>
          <a:p>
            <a:pPr>
              <a:buFont typeface="Wingdings" pitchFamily="2" charset="2"/>
              <a:buNone/>
            </a:pPr>
            <a:r>
              <a:rPr lang="tr-TR" altLang="tr-TR" dirty="0" smtClean="0">
                <a:latin typeface="Comic Sans MS" pitchFamily="66" charset="0"/>
              </a:rPr>
              <a:t>f) Özürsüz devamsızlık yapmak, okula geldiği hâlde özürsüz eğitim ve öğretim faaliyetlerine, törenlere ve diğer sosyal etkinliklere katılmamak, geç katılmak veya erken ayrılmak </a:t>
            </a:r>
          </a:p>
          <a:p>
            <a:pPr>
              <a:buFont typeface="Wingdings" pitchFamily="2" charset="2"/>
              <a:buNone/>
            </a:pPr>
            <a:r>
              <a:rPr lang="tr-TR" altLang="tr-TR" dirty="0" smtClean="0">
                <a:latin typeface="Comic Sans MS" pitchFamily="66" charset="0"/>
              </a:rPr>
              <a:t>g) </a:t>
            </a:r>
            <a:r>
              <a:rPr lang="tr-TR" altLang="tr-TR" b="1" dirty="0" smtClean="0">
                <a:latin typeface="Comic Sans MS" pitchFamily="66" charset="0"/>
              </a:rPr>
              <a:t>Okul kütüphanesi, atölye, </a:t>
            </a:r>
            <a:r>
              <a:rPr lang="tr-TR" altLang="tr-TR" b="1" dirty="0" err="1" smtClean="0">
                <a:latin typeface="Comic Sans MS" pitchFamily="66" charset="0"/>
              </a:rPr>
              <a:t>laboratuvar</a:t>
            </a:r>
            <a:r>
              <a:rPr lang="tr-TR" altLang="tr-TR" b="1" dirty="0" smtClean="0">
                <a:latin typeface="Comic Sans MS" pitchFamily="66" charset="0"/>
              </a:rPr>
              <a:t>, pansiyon veya diğer bölümlerden aldığı kitap, araç-gereç ve malzemeyi zamanında vermemek, eksik vermek veya kötü kullanmak,</a:t>
            </a:r>
          </a:p>
          <a:p>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dirty="0" smtClean="0">
                <a:latin typeface="Comic Sans MS" pitchFamily="66" charset="0"/>
              </a:rPr>
              <a:t>ğ) Kaba ve saygısız davranmak, </a:t>
            </a:r>
          </a:p>
          <a:p>
            <a:pPr>
              <a:buFont typeface="Wingdings" pitchFamily="2" charset="2"/>
              <a:buNone/>
            </a:pPr>
            <a:r>
              <a:rPr lang="tr-TR" altLang="tr-TR" b="1" dirty="0" smtClean="0">
                <a:latin typeface="Comic Sans MS" pitchFamily="66" charset="0"/>
              </a:rPr>
              <a:t>h) Dersin ve ders dışı eğitim faaliyetlerinin akışını ve düzenini bozacak davranışlarda bulunmak, </a:t>
            </a:r>
          </a:p>
          <a:p>
            <a:pPr>
              <a:buFont typeface="Wingdings" pitchFamily="2" charset="2"/>
              <a:buNone/>
            </a:pPr>
            <a:r>
              <a:rPr lang="tr-TR" altLang="tr-TR" dirty="0" smtClean="0">
                <a:latin typeface="Comic Sans MS" pitchFamily="66" charset="0"/>
              </a:rPr>
              <a:t>ı) Kopya çekmek veya çekilmesine yardımcı olmak, </a:t>
            </a:r>
          </a:p>
          <a:p>
            <a:pPr>
              <a:buFont typeface="Wingdings" pitchFamily="2" charset="2"/>
              <a:buNone/>
            </a:pPr>
            <a:r>
              <a:rPr lang="tr-TR" altLang="tr-TR" b="1" dirty="0" smtClean="0">
                <a:latin typeface="Comic Sans MS" pitchFamily="66" charset="0"/>
              </a:rPr>
              <a:t>j) Müstehcen veya yasaklanmış araç, gereç ve dokümanları okula ve okula bağlı yerlere sokmak veya yanında bulundurmak</a:t>
            </a:r>
            <a:endParaRPr lang="tr-TR" altLang="tr-TR" dirty="0" smtClean="0">
              <a:latin typeface="Comic Sans MS" pitchFamily="66" charset="0"/>
            </a:endParaRP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altLang="tr-TR" sz="4400" b="1" dirty="0" smtClean="0">
                <a:solidFill>
                  <a:srgbClr val="FF0000"/>
                </a:solidFill>
                <a:latin typeface="Comic Sans MS" pitchFamily="66" charset="0"/>
              </a:rPr>
              <a:t>Yönetmeliğine </a:t>
            </a:r>
            <a:r>
              <a:rPr lang="tr-TR" altLang="tr-TR" sz="4400" b="1" dirty="0">
                <a:solidFill>
                  <a:srgbClr val="FF0000"/>
                </a:solidFill>
                <a:latin typeface="Comic Sans MS" pitchFamily="66" charset="0"/>
              </a:rPr>
              <a:t>Göre Kılık Kıyafet Sınırlamaları</a:t>
            </a:r>
            <a:endParaRPr lang="tr-TR" sz="4400" dirty="0"/>
          </a:p>
        </p:txBody>
      </p:sp>
      <p:sp>
        <p:nvSpPr>
          <p:cNvPr id="3" name="İçerik Yer Tutucusu 2"/>
          <p:cNvSpPr>
            <a:spLocks noGrp="1"/>
          </p:cNvSpPr>
          <p:nvPr>
            <p:ph idx="1"/>
          </p:nvPr>
        </p:nvSpPr>
        <p:spPr/>
        <p:txBody>
          <a:bodyPr/>
          <a:lstStyle/>
          <a:p>
            <a:r>
              <a:rPr lang="tr-TR" altLang="tr-TR" b="1" dirty="0">
                <a:latin typeface="Comic Sans MS" pitchFamily="66" charset="0"/>
              </a:rPr>
              <a:t>Öğrenciler, öğrenim gördükleri okulun arması ve rozeti dışında nişan, arma, sembol, rozet ve benzeri takıları takamazlar. </a:t>
            </a:r>
          </a:p>
          <a:p>
            <a:r>
              <a:rPr lang="tr-TR" altLang="tr-TR" b="1" dirty="0">
                <a:latin typeface="Comic Sans MS" pitchFamily="66" charset="0"/>
              </a:rPr>
              <a:t>İnsan sağlığını olumsuz yönde etkileyen ve mevsim şartlarına uygun olmayan kıyafetler giyemezler. </a:t>
            </a:r>
          </a:p>
          <a:p>
            <a:r>
              <a:rPr lang="tr-TR" altLang="tr-TR" b="1" dirty="0">
                <a:latin typeface="Comic Sans MS" pitchFamily="66" charset="0"/>
              </a:rPr>
              <a:t>Yırtık veya delikli kıyafetler ile şeffaf kıyafetler giyemezler.</a:t>
            </a:r>
            <a:endParaRPr lang="tr-TR" dirty="0"/>
          </a:p>
        </p:txBody>
      </p:sp>
    </p:spTree>
    <p:extLst>
      <p:ext uri="{BB962C8B-B14F-4D97-AF65-F5344CB8AC3E}">
        <p14:creationId xmlns="" xmlns:p14="http://schemas.microsoft.com/office/powerpoint/2010/main" val="39658555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sz="2400" b="1" dirty="0" smtClean="0">
                <a:latin typeface="Comic Sans MS" pitchFamily="66" charset="0"/>
              </a:rPr>
              <a:t>) Bilişim araçları veya sosyal medya yoluyla eğitim ve öğretim faaliyetlerine ve kişilere zarar vermek, </a:t>
            </a:r>
          </a:p>
          <a:p>
            <a:pPr>
              <a:buFont typeface="Wingdings" pitchFamily="2" charset="2"/>
              <a:buNone/>
            </a:pPr>
            <a:r>
              <a:rPr lang="tr-TR" altLang="tr-TR" sz="2400" dirty="0" smtClean="0">
                <a:latin typeface="Comic Sans MS" pitchFamily="66" charset="0"/>
              </a:rPr>
              <a:t>l) Özürsüz devamsızlık yapmayı, okula geldiği hâlde özürsüz eğitim ve öğretim faaliyetlerine, törenlere ve diğer sosyal etkinliklere katılmamayı, geç katılmayı veya erken ayrılmayı alışkanlık haline getirmek,</a:t>
            </a:r>
          </a:p>
          <a:p>
            <a:pPr>
              <a:buFont typeface="Wingdings" pitchFamily="2" charset="2"/>
              <a:buNone/>
            </a:pPr>
            <a:r>
              <a:rPr lang="tr-TR" altLang="tr-TR" sz="2400" b="1" dirty="0" smtClean="0">
                <a:latin typeface="Comic Sans MS" pitchFamily="66" charset="0"/>
              </a:rPr>
              <a:t>m) Kavga etmek, başkalarına fiili şiddet uygulamak,</a:t>
            </a:r>
          </a:p>
          <a:p>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b="1" dirty="0" smtClean="0">
                <a:latin typeface="Comic Sans MS" pitchFamily="66" charset="0"/>
              </a:rPr>
              <a:t>l) Millî ve manevi değerlere, genel ahlak ve adaba uygun olmayan, yanlış algı oluşturabilecek tutum ve davranışlarda bulunmak, </a:t>
            </a:r>
          </a:p>
          <a:p>
            <a:pPr>
              <a:buFont typeface="Wingdings" pitchFamily="2" charset="2"/>
              <a:buNone/>
            </a:pPr>
            <a:r>
              <a:rPr lang="tr-TR" altLang="tr-TR" dirty="0" smtClean="0">
                <a:latin typeface="Comic Sans MS" pitchFamily="66" charset="0"/>
              </a:rPr>
              <a:t>   n) Öğretmenin bilgisi ve kontrolü dışında bilişim araçları ile meşgul olmak ve dersin akışını bozmak.”</a:t>
            </a:r>
          </a:p>
          <a:p>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altLang="tr-TR" dirty="0" smtClean="0"/>
              <a:t> </a:t>
            </a:r>
            <a:r>
              <a:rPr lang="tr-TR" altLang="tr-TR" sz="4400" b="1" dirty="0" smtClean="0">
                <a:solidFill>
                  <a:srgbClr val="FF0000"/>
                </a:solidFill>
                <a:latin typeface="Comic Sans MS" pitchFamily="66" charset="0"/>
              </a:rPr>
              <a:t>Okuldan kısa süreli uzaklaştırma cezasını gerektiren fiil ve davranışlar</a:t>
            </a:r>
            <a:endParaRPr lang="tr-TR" sz="4400" dirty="0"/>
          </a:p>
        </p:txBody>
      </p:sp>
      <p:sp>
        <p:nvSpPr>
          <p:cNvPr id="3" name="2 İçerik Yer Tutucusu"/>
          <p:cNvSpPr>
            <a:spLocks noGrp="1"/>
          </p:cNvSpPr>
          <p:nvPr>
            <p:ph idx="1"/>
          </p:nvPr>
        </p:nvSpPr>
        <p:spPr/>
        <p:txBody>
          <a:bodyPr/>
          <a:lstStyle/>
          <a:p>
            <a:pPr>
              <a:buFont typeface="Wingdings" pitchFamily="2" charset="2"/>
              <a:buNone/>
            </a:pPr>
            <a:r>
              <a:rPr lang="tr-TR" altLang="tr-TR" sz="2400" b="1" dirty="0" smtClean="0">
                <a:latin typeface="Comic Sans MS" pitchFamily="66" charset="0"/>
              </a:rPr>
              <a:t>a)Kişilere, arkadaşlarına söz ve davranışlarla sarkıntılık, hakaret ve iftira etmek veya başkalarını bu gibi davranışlara kışkırtmak, </a:t>
            </a:r>
          </a:p>
          <a:p>
            <a:pPr>
              <a:buFont typeface="Wingdings" pitchFamily="2" charset="2"/>
              <a:buNone/>
            </a:pPr>
            <a:r>
              <a:rPr lang="tr-TR" altLang="tr-TR" sz="2400" dirty="0" smtClean="0">
                <a:latin typeface="Comic Sans MS" pitchFamily="66" charset="0"/>
              </a:rPr>
              <a:t>c) Kişileri veya grupları dil, ırk, cinsiyet, siyasi düşünce, felsefi ve dini inançlarına göre ayırmayı, kınamayı, kötülemeyi amaçlayan davranışlarda bulunmak veya ayrımcılığı körükleyici semboller taşımak,</a:t>
            </a:r>
          </a:p>
          <a:p>
            <a:pPr>
              <a:buFont typeface="Wingdings" pitchFamily="2" charset="2"/>
              <a:buNone/>
            </a:pPr>
            <a:r>
              <a:rPr lang="tr-TR" altLang="tr-TR" sz="2400" dirty="0" smtClean="0">
                <a:latin typeface="Comic Sans MS" pitchFamily="66" charset="0"/>
              </a:rPr>
              <a:t>ç) </a:t>
            </a:r>
            <a:r>
              <a:rPr lang="tr-TR" altLang="tr-TR" sz="2400" b="1" dirty="0" smtClean="0">
                <a:latin typeface="Comic Sans MS" pitchFamily="66" charset="0"/>
              </a:rPr>
              <a:t>İzinsiz gösteri veya toplantı düzenlemek, bu tür gösteri veya toplantılara katılmak ve bu amaçla yapılan etkinliklerde bulunmak,</a:t>
            </a:r>
          </a:p>
          <a:p>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sz="2400" dirty="0" smtClean="0">
                <a:latin typeface="Comic Sans MS" pitchFamily="66" charset="0"/>
              </a:rPr>
              <a:t>d) </a:t>
            </a:r>
            <a:r>
              <a:rPr lang="tr-TR" altLang="tr-TR" sz="2400" b="1" dirty="0" smtClean="0">
                <a:latin typeface="Comic Sans MS" pitchFamily="66" charset="0"/>
              </a:rPr>
              <a:t>Her türlü ortamda kumar oynamak veya oynatmak,</a:t>
            </a:r>
          </a:p>
          <a:p>
            <a:pPr>
              <a:buFont typeface="Wingdings" pitchFamily="2" charset="2"/>
              <a:buNone/>
            </a:pPr>
            <a:r>
              <a:rPr lang="tr-TR" altLang="tr-TR" sz="2400" dirty="0" smtClean="0">
                <a:latin typeface="Comic Sans MS" pitchFamily="66" charset="0"/>
              </a:rPr>
              <a:t>e) Verilen görevlerin yapılmasına engel olmak,</a:t>
            </a:r>
          </a:p>
          <a:p>
            <a:pPr>
              <a:buFont typeface="Wingdings" pitchFamily="2" charset="2"/>
              <a:buNone/>
            </a:pPr>
            <a:r>
              <a:rPr lang="tr-TR" altLang="tr-TR" sz="2400" dirty="0" smtClean="0">
                <a:latin typeface="Comic Sans MS" pitchFamily="66" charset="0"/>
              </a:rPr>
              <a:t>f) </a:t>
            </a:r>
            <a:r>
              <a:rPr lang="tr-TR" altLang="tr-TR" sz="2400" b="1" dirty="0" smtClean="0">
                <a:latin typeface="Comic Sans MS" pitchFamily="66" charset="0"/>
              </a:rPr>
              <a:t>Başkalarına hakaret etmek, </a:t>
            </a:r>
          </a:p>
          <a:p>
            <a:pPr>
              <a:buFont typeface="Wingdings" pitchFamily="2" charset="2"/>
              <a:buNone/>
            </a:pPr>
            <a:r>
              <a:rPr lang="tr-TR" altLang="tr-TR" sz="2400" dirty="0" smtClean="0">
                <a:latin typeface="Comic Sans MS" pitchFamily="66" charset="0"/>
              </a:rPr>
              <a:t>g) Yasaklanmış veya müstehcen yayın, kitap, dergi, broşür, gazete, bildiri, beyanname, ilan ve benzerlerini dağıtmak, duvarlara ve diğer yerlere asmak, yapıştırmak, yazmak; bu amaçlar için okul araç-gerecini ve eklentilerini kullanmak,</a:t>
            </a:r>
          </a:p>
          <a:p>
            <a:pPr>
              <a:buFont typeface="Wingdings" pitchFamily="2" charset="2"/>
              <a:buNone/>
            </a:pPr>
            <a:r>
              <a:rPr lang="tr-TR" altLang="tr-TR" sz="2400" dirty="0" smtClean="0">
                <a:latin typeface="Comic Sans MS" pitchFamily="66" charset="0"/>
              </a:rPr>
              <a:t>ğ) </a:t>
            </a:r>
            <a:r>
              <a:rPr lang="tr-TR" altLang="tr-TR" sz="2400" b="1" dirty="0" smtClean="0">
                <a:latin typeface="Comic Sans MS" pitchFamily="66" charset="0"/>
              </a:rPr>
              <a:t>Bilişim araçları yoluyla eğitim ve öğretim faaliyetleriyle kişilere zarar vermek,</a:t>
            </a:r>
          </a:p>
          <a:p>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buFont typeface="Wingdings" pitchFamily="2" charset="2"/>
              <a:buNone/>
            </a:pPr>
            <a:r>
              <a:rPr lang="tr-TR" altLang="tr-TR" dirty="0" smtClean="0">
                <a:latin typeface="Comic Sans MS" pitchFamily="66" charset="0"/>
              </a:rPr>
              <a:t>h) </a:t>
            </a:r>
            <a:r>
              <a:rPr lang="tr-TR" altLang="tr-TR" b="1" dirty="0" smtClean="0">
                <a:latin typeface="Comic Sans MS" pitchFamily="66" charset="0"/>
              </a:rPr>
              <a:t>Özürsüz devamsızlık yapmayı, okula geldiği hâlde özürsüz eğitim ve öğretim faaliyetlerine, törenlere ve diğer sosyal etkinliklere katılmamayı, geç katılmayı veya erken ayrılmayı alışkanlık haline getirmek,</a:t>
            </a:r>
          </a:p>
          <a:p>
            <a:pPr>
              <a:buFont typeface="Wingdings" pitchFamily="2" charset="2"/>
              <a:buNone/>
            </a:pPr>
            <a:r>
              <a:rPr lang="tr-TR" altLang="tr-TR" dirty="0" smtClean="0">
                <a:latin typeface="Comic Sans MS" pitchFamily="66" charset="0"/>
              </a:rPr>
              <a:t>ı) Kavga etmek, başkalarına fiili şiddet uygulamak,</a:t>
            </a:r>
          </a:p>
          <a:p>
            <a:pPr>
              <a:buFont typeface="Wingdings" pitchFamily="2" charset="2"/>
              <a:buNone/>
            </a:pPr>
            <a:r>
              <a:rPr lang="tr-TR" altLang="tr-TR" dirty="0" smtClean="0">
                <a:latin typeface="Comic Sans MS" pitchFamily="66" charset="0"/>
              </a:rPr>
              <a:t>i) </a:t>
            </a:r>
            <a:r>
              <a:rPr lang="tr-TR" altLang="tr-TR" b="1" dirty="0" smtClean="0">
                <a:latin typeface="Comic Sans MS" pitchFamily="66" charset="0"/>
              </a:rPr>
              <a:t>Okul binası, eklenti ve donanımlarına, arkadaşlarının araç-gerecine siyasi, ideolojik veya müstehcen amaçlı yazılar yazmak, resim veya semboller çizmek,</a:t>
            </a:r>
          </a:p>
          <a:p>
            <a:pPr>
              <a:buFont typeface="Wingdings" pitchFamily="2" charset="2"/>
              <a:buNone/>
            </a:pPr>
            <a:r>
              <a:rPr lang="tr-TR" altLang="tr-TR" dirty="0" smtClean="0">
                <a:latin typeface="Comic Sans MS" pitchFamily="66" charset="0"/>
              </a:rPr>
              <a:t>j) Toplu kopya çekmek veya çekilmesine yardımcı olmak,</a:t>
            </a:r>
          </a:p>
          <a:p>
            <a:pPr>
              <a:buFont typeface="Wingdings" pitchFamily="2" charset="2"/>
              <a:buNone/>
            </a:pPr>
            <a:r>
              <a:rPr lang="tr-TR" altLang="tr-TR" dirty="0" smtClean="0">
                <a:latin typeface="Comic Sans MS" pitchFamily="66" charset="0"/>
              </a:rPr>
              <a:t>k) </a:t>
            </a:r>
            <a:r>
              <a:rPr lang="tr-TR" altLang="tr-TR" b="1" dirty="0" smtClean="0">
                <a:latin typeface="Comic Sans MS" pitchFamily="66" charset="0"/>
              </a:rPr>
              <a:t>Sarhoşluk veren zararlı maddeleri bulundurmak veya kullanmak.</a:t>
            </a:r>
          </a:p>
          <a:p>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altLang="tr-TR" sz="4000" b="1" dirty="0" smtClean="0">
                <a:solidFill>
                  <a:srgbClr val="FF0000"/>
                </a:solidFill>
                <a:latin typeface="Comic Sans MS" pitchFamily="66" charset="0"/>
              </a:rPr>
              <a:t>Okul değiştirme cezasını gerektiren fiil ve davranışlar</a:t>
            </a:r>
            <a:endParaRPr lang="tr-TR" sz="4000" dirty="0"/>
          </a:p>
        </p:txBody>
      </p:sp>
      <p:sp>
        <p:nvSpPr>
          <p:cNvPr id="3" name="2 İçerik Yer Tutucusu"/>
          <p:cNvSpPr>
            <a:spLocks noGrp="1"/>
          </p:cNvSpPr>
          <p:nvPr>
            <p:ph idx="1"/>
          </p:nvPr>
        </p:nvSpPr>
        <p:spPr/>
        <p:txBody>
          <a:bodyPr/>
          <a:lstStyle/>
          <a:p>
            <a:pPr>
              <a:buFont typeface="Wingdings" pitchFamily="2" charset="2"/>
              <a:buNone/>
            </a:pPr>
            <a:r>
              <a:rPr lang="tr-TR" altLang="tr-TR" sz="2800" dirty="0" smtClean="0">
                <a:latin typeface="Comic Sans MS" pitchFamily="66" charset="0"/>
              </a:rPr>
              <a:t>a) </a:t>
            </a:r>
            <a:r>
              <a:rPr lang="tr-TR" altLang="tr-TR" sz="2800" b="1" dirty="0" smtClean="0">
                <a:latin typeface="Comic Sans MS" pitchFamily="66" charset="0"/>
              </a:rPr>
              <a:t>Türk Bayrağına, ülkeyi, milleti ve devleti temsil eden sembollere saygısızlık etmek,</a:t>
            </a:r>
          </a:p>
          <a:p>
            <a:pPr>
              <a:buFont typeface="Wingdings" pitchFamily="2" charset="2"/>
              <a:buNone/>
            </a:pPr>
            <a:r>
              <a:rPr lang="tr-TR" altLang="tr-TR" sz="2800" dirty="0" smtClean="0">
                <a:latin typeface="Comic Sans MS" pitchFamily="66" charset="0"/>
              </a:rPr>
              <a:t>b) Millî ve manevi değerleri söz, yazı, resim veya başka bir şekilde aşağılamak; bu değerlere küfür ve hakaret etmek,</a:t>
            </a:r>
          </a:p>
          <a:p>
            <a:pPr>
              <a:buFont typeface="Wingdings" pitchFamily="2" charset="2"/>
              <a:buNone/>
            </a:pPr>
            <a:r>
              <a:rPr lang="tr-TR" altLang="tr-TR" sz="2800" dirty="0" smtClean="0">
                <a:latin typeface="Comic Sans MS" pitchFamily="66" charset="0"/>
              </a:rPr>
              <a:t>c) </a:t>
            </a:r>
            <a:r>
              <a:rPr lang="tr-TR" altLang="tr-TR" sz="2800" b="1" dirty="0" smtClean="0">
                <a:latin typeface="Comic Sans MS" pitchFamily="66" charset="0"/>
              </a:rPr>
              <a:t>Okul çalışanlarının görevlerini yapmalarına engel olmak,</a:t>
            </a:r>
          </a:p>
          <a:p>
            <a:pPr>
              <a:buFont typeface="Wingdings" pitchFamily="2" charset="2"/>
              <a:buNone/>
            </a:pPr>
            <a:r>
              <a:rPr lang="tr-TR" altLang="tr-TR" sz="2800" dirty="0" smtClean="0">
                <a:latin typeface="Comic Sans MS" pitchFamily="66" charset="0"/>
              </a:rPr>
              <a:t>ç) Hırsızlık yapmak, yaptırmak ve yapılmasına yardımcı olmak,</a:t>
            </a:r>
          </a:p>
          <a:p>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normAutofit lnSpcReduction="10000"/>
          </a:bodyPr>
          <a:lstStyle/>
          <a:p>
            <a:pPr>
              <a:buFont typeface="Wingdings" pitchFamily="2" charset="2"/>
              <a:buNone/>
            </a:pPr>
            <a:r>
              <a:rPr lang="tr-TR" altLang="tr-TR" sz="2400" dirty="0" smtClean="0">
                <a:latin typeface="Comic Sans MS" pitchFamily="66" charset="0"/>
              </a:rPr>
              <a:t>d) Okulla ilişkisi olmayan kişileri, okulda veya eklentilerinde barındırmak,</a:t>
            </a:r>
          </a:p>
          <a:p>
            <a:pPr>
              <a:buFont typeface="Wingdings" pitchFamily="2" charset="2"/>
              <a:buNone/>
            </a:pPr>
            <a:r>
              <a:rPr lang="tr-TR" altLang="tr-TR" sz="2400" dirty="0" smtClean="0">
                <a:latin typeface="Comic Sans MS" pitchFamily="66" charset="0"/>
              </a:rPr>
              <a:t>e) </a:t>
            </a:r>
            <a:r>
              <a:rPr lang="tr-TR" altLang="tr-TR" sz="2400" b="1" dirty="0" smtClean="0">
                <a:latin typeface="Comic Sans MS" pitchFamily="66" charset="0"/>
              </a:rPr>
              <a:t>Okul tarafından verilen belgelerde değişiklik yapmak; sahte belge düzenlemek; üzerinde değişiklik yapılmış belgeleri kullanmak veya bu belgelerin sağladığı haklardan yararlanmak ve başkalarını yararlandırmak,</a:t>
            </a:r>
          </a:p>
          <a:p>
            <a:pPr>
              <a:buFont typeface="Wingdings" pitchFamily="2" charset="2"/>
              <a:buNone/>
            </a:pPr>
            <a:r>
              <a:rPr lang="tr-TR" altLang="tr-TR" sz="2400" dirty="0" smtClean="0">
                <a:latin typeface="Comic Sans MS" pitchFamily="66" charset="0"/>
              </a:rPr>
              <a:t>f) Okul sınırları içinde herhangi bir yeri, izinsiz olarak eğitim ve öğretim amaçları dışında kullanmak veya kullanılmasına yardımcı olmak,</a:t>
            </a:r>
          </a:p>
          <a:p>
            <a:pPr>
              <a:buFont typeface="Wingdings" pitchFamily="2" charset="2"/>
              <a:buNone/>
            </a:pPr>
            <a:r>
              <a:rPr lang="tr-TR" altLang="tr-TR" sz="2400" dirty="0" smtClean="0">
                <a:latin typeface="Comic Sans MS" pitchFamily="66" charset="0"/>
              </a:rPr>
              <a:t>g) </a:t>
            </a:r>
            <a:r>
              <a:rPr lang="tr-TR" altLang="tr-TR" sz="2400" b="1" dirty="0" smtClean="0">
                <a:latin typeface="Comic Sans MS" pitchFamily="66" charset="0"/>
              </a:rPr>
              <a:t>Okula ait taşınır veya taşınmaz mallara zarar vermek,</a:t>
            </a:r>
          </a:p>
          <a:p>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normAutofit fontScale="92500" lnSpcReduction="20000"/>
          </a:bodyPr>
          <a:lstStyle/>
          <a:p>
            <a:pPr>
              <a:buFont typeface="Wingdings" pitchFamily="2" charset="2"/>
              <a:buNone/>
            </a:pPr>
            <a:r>
              <a:rPr lang="tr-TR" altLang="tr-TR" sz="2800" dirty="0" smtClean="0">
                <a:latin typeface="Comic Sans MS" pitchFamily="66" charset="0"/>
              </a:rPr>
              <a:t>ğ) </a:t>
            </a:r>
            <a:r>
              <a:rPr lang="tr-TR" altLang="tr-TR" b="1" dirty="0" smtClean="0">
                <a:latin typeface="Comic Sans MS" pitchFamily="66" charset="0"/>
              </a:rPr>
              <a:t>Ders, sınav, uygulama ve diğer faaliyetlerin yapılmasını engellemek veya arkadaşlarını bu eylemlere katılmaya kışkırtmak,</a:t>
            </a:r>
          </a:p>
          <a:p>
            <a:pPr>
              <a:buFont typeface="Wingdings" pitchFamily="2" charset="2"/>
              <a:buNone/>
            </a:pPr>
            <a:r>
              <a:rPr lang="tr-TR" altLang="tr-TR" dirty="0" smtClean="0">
                <a:latin typeface="Comic Sans MS" pitchFamily="66" charset="0"/>
              </a:rPr>
              <a:t>ı) Zor kullanarak veya tehditle kopya çekmek veya çekilmesini sağlamak,</a:t>
            </a:r>
          </a:p>
          <a:p>
            <a:pPr>
              <a:buFont typeface="Wingdings" pitchFamily="2" charset="2"/>
              <a:buNone/>
            </a:pPr>
            <a:r>
              <a:rPr lang="tr-TR" altLang="tr-TR" dirty="0" smtClean="0">
                <a:latin typeface="Comic Sans MS" pitchFamily="66" charset="0"/>
              </a:rPr>
              <a:t>j) </a:t>
            </a:r>
            <a:r>
              <a:rPr lang="tr-TR" altLang="tr-TR" b="1" dirty="0" smtClean="0">
                <a:latin typeface="Comic Sans MS" pitchFamily="66" charset="0"/>
              </a:rPr>
              <a:t>Yerine başkasını sınava sokmak, başkasının yerine sınava girmek,</a:t>
            </a:r>
          </a:p>
          <a:p>
            <a:pPr>
              <a:buFont typeface="Wingdings" pitchFamily="2" charset="2"/>
              <a:buNone/>
            </a:pPr>
            <a:r>
              <a:rPr lang="tr-TR" altLang="tr-TR" dirty="0" smtClean="0">
                <a:latin typeface="Comic Sans MS" pitchFamily="66" charset="0"/>
              </a:rPr>
              <a:t> k) Eğitim ve öğretim ortamında siyasi partilerin, bu partilere bağlı yan kuruluşların, derneklerin, sendikaların ve benzeri kuruluşların siyasi ve ideolojik görüşleri doğrultusunda eylem düzenlemek, başkalarını bu gibi eylemleri düzenlemeye kışkırtmak, düzenlenmiş eylemlere etkin biçimde katılmak, </a:t>
            </a:r>
          </a:p>
          <a:p>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sz="2000" dirty="0" smtClean="0">
                <a:latin typeface="Comic Sans MS" pitchFamily="66" charset="0"/>
              </a:rPr>
              <a:t>k) </a:t>
            </a:r>
            <a:r>
              <a:rPr lang="tr-TR" altLang="tr-TR" sz="2400" dirty="0" smtClean="0">
                <a:latin typeface="Comic Sans MS" pitchFamily="66" charset="0"/>
              </a:rPr>
              <a:t>Siyasi partilere, bu partilere bağlı yan kuruluşlara, derneklere, sendikalara ve benzeri kuruluşlara üye olmak, üye kaydetmek, para toplamak ve bağışta bulunmaya zorlamak,</a:t>
            </a:r>
          </a:p>
          <a:p>
            <a:pPr>
              <a:buFont typeface="Wingdings" pitchFamily="2" charset="2"/>
              <a:buNone/>
            </a:pPr>
            <a:r>
              <a:rPr lang="tr-TR" altLang="tr-TR" sz="2400" dirty="0" smtClean="0">
                <a:latin typeface="Comic Sans MS" pitchFamily="66" charset="0"/>
              </a:rPr>
              <a:t>m) </a:t>
            </a:r>
            <a:r>
              <a:rPr lang="tr-TR" altLang="tr-TR" sz="2400" b="1" dirty="0" smtClean="0">
                <a:latin typeface="Comic Sans MS" pitchFamily="66" charset="0"/>
              </a:rPr>
              <a:t>Bilişim araçları yoluyla eğitim ve öğretimi engellemek, kişilere ağır derecede maddi ve manevi zarar vermek,</a:t>
            </a:r>
          </a:p>
          <a:p>
            <a:pPr>
              <a:buFont typeface="Wingdings" pitchFamily="2" charset="2"/>
              <a:buNone/>
            </a:pPr>
            <a:r>
              <a:rPr lang="tr-TR" altLang="tr-TR" sz="2400" dirty="0" smtClean="0">
                <a:latin typeface="Comic Sans MS" pitchFamily="66" charset="0"/>
              </a:rPr>
              <a:t>n) İzin almadan okulla ilgili; bilgi vermek, basın toplantısı yapmak, bildiri yayınlamak ve dağıtmak, faaliyet tertip etmek veya bu kapsamdaki faaliyetlerde etkin rol almak,</a:t>
            </a:r>
          </a:p>
          <a:p>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dirty="0" smtClean="0">
                <a:latin typeface="Comic Sans MS" pitchFamily="66" charset="0"/>
              </a:rPr>
              <a:t>o) </a:t>
            </a:r>
            <a:r>
              <a:rPr lang="tr-TR" altLang="tr-TR" b="1" dirty="0" smtClean="0">
                <a:latin typeface="Comic Sans MS" pitchFamily="66" charset="0"/>
              </a:rPr>
              <a:t>Bir kimseyi ya da grubu suç sayılan bir eylemi yapmaya, böyle eylemlere katılmaya, yalan bildirimde bulunmaya veya suçu yüklenmeye zorlamak,</a:t>
            </a:r>
          </a:p>
          <a:p>
            <a:pPr>
              <a:buFont typeface="Wingdings" pitchFamily="2" charset="2"/>
              <a:buNone/>
            </a:pPr>
            <a:r>
              <a:rPr lang="tr-TR" altLang="tr-TR" dirty="0" smtClean="0">
                <a:latin typeface="Comic Sans MS" pitchFamily="66" charset="0"/>
              </a:rPr>
              <a:t>ö) Zor kullanarak başkasına ait mal ve eşyaya el koymak, başkalarını bu işleri yapmaya zorlamak,</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b="1" dirty="0">
                <a:latin typeface="Comic Sans MS" pitchFamily="66" charset="0"/>
              </a:rPr>
              <a:t>Vücut hatlarını belli eden şort, tayt gibi kıyafetler ile diz üstü etek, derin yırtmaçlı etek, kısa pantolon, kolsuz tişört ve kolsuz gömlek giyemezler.</a:t>
            </a:r>
          </a:p>
          <a:p>
            <a:r>
              <a:rPr lang="tr-TR" altLang="tr-TR" b="1" dirty="0">
                <a:latin typeface="Comic Sans MS" pitchFamily="66" charset="0"/>
              </a:rPr>
              <a:t>Siyasî sembol içeren simge, şekil ve yazıların yer aldığı fular, bere, şapka, çanta ve benzeri materyalleri kullanamaz ve giysileri giyemezler.</a:t>
            </a:r>
          </a:p>
          <a:p>
            <a:r>
              <a:rPr lang="tr-TR" altLang="tr-TR" b="1" dirty="0">
                <a:latin typeface="Comic Sans MS" pitchFamily="66" charset="0"/>
              </a:rPr>
              <a:t>Okul içinde saçlar temiz ve boyasız olarak bulunur, makyaj yapamaz, bıyık ve sakal bırakamazlar.</a:t>
            </a:r>
          </a:p>
          <a:p>
            <a:pPr>
              <a:buFont typeface="Wingdings" pitchFamily="2" charset="2"/>
              <a:buNone/>
            </a:pPr>
            <a:endParaRPr lang="tr-TR" altLang="tr-TR" dirty="0"/>
          </a:p>
          <a:p>
            <a:endParaRPr lang="tr-TR" dirty="0"/>
          </a:p>
        </p:txBody>
      </p:sp>
    </p:spTree>
    <p:extLst>
      <p:ext uri="{BB962C8B-B14F-4D97-AF65-F5344CB8AC3E}">
        <p14:creationId xmlns="" xmlns:p14="http://schemas.microsoft.com/office/powerpoint/2010/main" val="40669924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altLang="tr-TR" sz="4000" b="1" dirty="0" smtClean="0">
                <a:solidFill>
                  <a:srgbClr val="FF0000"/>
                </a:solidFill>
                <a:latin typeface="Comic Sans MS" pitchFamily="66" charset="0"/>
              </a:rPr>
              <a:t>Örgün eğitim dışına çıkarma cezasını gerektiren davranışlar</a:t>
            </a:r>
            <a:endParaRPr lang="tr-TR" sz="4000" dirty="0"/>
          </a:p>
        </p:txBody>
      </p:sp>
      <p:sp>
        <p:nvSpPr>
          <p:cNvPr id="3" name="2 İçerik Yer Tutucusu"/>
          <p:cNvSpPr>
            <a:spLocks noGrp="1"/>
          </p:cNvSpPr>
          <p:nvPr>
            <p:ph idx="1"/>
          </p:nvPr>
        </p:nvSpPr>
        <p:spPr/>
        <p:txBody>
          <a:bodyPr>
            <a:normAutofit fontScale="92500" lnSpcReduction="20000"/>
          </a:bodyPr>
          <a:lstStyle/>
          <a:p>
            <a:pPr>
              <a:buFont typeface="Wingdings" pitchFamily="2" charset="2"/>
              <a:buNone/>
            </a:pPr>
            <a:r>
              <a:rPr lang="tr-TR" altLang="tr-TR" sz="2800" dirty="0" smtClean="0">
                <a:latin typeface="Comic Sans MS" pitchFamily="66" charset="0"/>
              </a:rPr>
              <a:t>a) Türk Bayrağına, ülkeyi, milleti ve devleti temsil eden sembollere hakaret etmek,</a:t>
            </a:r>
          </a:p>
          <a:p>
            <a:pPr>
              <a:buFont typeface="Wingdings" pitchFamily="2" charset="2"/>
              <a:buNone/>
            </a:pPr>
            <a:r>
              <a:rPr lang="tr-TR" altLang="tr-TR" sz="2800" dirty="0" smtClean="0">
                <a:latin typeface="Comic Sans MS" pitchFamily="66" charset="0"/>
              </a:rPr>
              <a:t>b) Türkiye Cumhuriyeti'nin devleti ve milletiyle bölünmez bütünlüğü ilkesine ve Türkiye Cumhuriyetinin insan haklarına ve Anayasanın başlangıcında belirtilen temel ilkelere dayalı millî, demokratik, laik ve sosyal bir hukuk devleti niteliklerine aykırı miting, forum, direniş, yürüyüş, boykot ve işgal gibi ferdi veya toplu eylemler düzenlemek; düzenlenmesini kışkırtmak ve düzenlenmiş bu gibi eylemlere etkin olarak katılmak veya katılmaya zorlamak,</a:t>
            </a:r>
          </a:p>
          <a:p>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normAutofit fontScale="92500"/>
          </a:bodyPr>
          <a:lstStyle/>
          <a:p>
            <a:r>
              <a:rPr lang="tr-TR" altLang="tr-TR" dirty="0" smtClean="0">
                <a:latin typeface="Comic Sans MS" pitchFamily="66" charset="0"/>
              </a:rPr>
              <a:t>c</a:t>
            </a:r>
            <a:r>
              <a:rPr lang="tr-TR" altLang="tr-TR" sz="2800" dirty="0" smtClean="0">
                <a:latin typeface="Comic Sans MS" pitchFamily="66" charset="0"/>
              </a:rPr>
              <a:t>) Kişileri veya grupları; dil, ırk, cinsiyet, siyasi düşünce, felsefi ve dini inançlarına göre ayırmayı, kınamayı, kötülemeyi amaçlayan bölücü ve yıkıcı toplu eylemler düzenlemek, katılmak, bu eylemlerin organizasyonunda yer almak, </a:t>
            </a:r>
          </a:p>
          <a:p>
            <a:r>
              <a:rPr lang="tr-TR" altLang="tr-TR" sz="2800" dirty="0" smtClean="0">
                <a:latin typeface="Comic Sans MS" pitchFamily="66" charset="0"/>
              </a:rPr>
              <a:t>g) </a:t>
            </a:r>
            <a:r>
              <a:rPr lang="tr-TR" altLang="tr-TR" sz="2800" b="1" dirty="0" smtClean="0">
                <a:latin typeface="Comic Sans MS" pitchFamily="66" charset="0"/>
              </a:rPr>
              <a:t>Okul içinde ve dışında tek veya toplu hâlde okulun yönetici, öğretmen, eğitici personel, memur ve diğer personeline karşı saldırıda bulunmak, bu gibi hareketleri düzenlemek veya kışkırtmak, </a:t>
            </a:r>
          </a:p>
          <a:p>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dirty="0" smtClean="0">
                <a:latin typeface="Comic Sans MS" pitchFamily="66" charset="0"/>
              </a:rPr>
              <a:t>ğ) Okul çalışanlarının görevlerini yapmalarına engel olmak için fiili saldırıda bulunmak ve başkalarını bu yöndeki eylemlere kışkırtmak, </a:t>
            </a:r>
          </a:p>
          <a:p>
            <a:pPr>
              <a:buFont typeface="Wingdings" pitchFamily="2" charset="2"/>
              <a:buNone/>
            </a:pPr>
            <a:r>
              <a:rPr lang="tr-TR" altLang="tr-TR" dirty="0" smtClean="0">
                <a:latin typeface="Comic Sans MS" pitchFamily="66" charset="0"/>
              </a:rPr>
              <a:t>h) </a:t>
            </a:r>
            <a:r>
              <a:rPr lang="tr-TR" altLang="tr-TR" b="1" dirty="0" smtClean="0">
                <a:latin typeface="Comic Sans MS" pitchFamily="66" charset="0"/>
              </a:rPr>
              <a:t>Okulun taşınır veya taşınmaz mallarını kasıtlı olarak tahrip etmek,</a:t>
            </a:r>
          </a:p>
          <a:p>
            <a:pPr>
              <a:buFont typeface="Wingdings" pitchFamily="2" charset="2"/>
              <a:buNone/>
            </a:pPr>
            <a:r>
              <a:rPr lang="tr-TR" altLang="tr-TR" dirty="0" smtClean="0">
                <a:latin typeface="Comic Sans MS" pitchFamily="66" charset="0"/>
              </a:rPr>
              <a:t>j) Çete kurmak, çetede yer almak, yol kesmek, adam kaçırmak; kapkaç ve gasp yapmak, fidye ve haraç almak,</a:t>
            </a:r>
          </a:p>
          <a:p>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normAutofit/>
          </a:bodyPr>
          <a:lstStyle/>
          <a:p>
            <a:r>
              <a:rPr lang="tr-TR" altLang="tr-TR" sz="2400" dirty="0" smtClean="0">
                <a:latin typeface="Comic Sans MS" pitchFamily="66" charset="0"/>
              </a:rPr>
              <a:t>k) </a:t>
            </a:r>
            <a:r>
              <a:rPr lang="tr-TR" altLang="tr-TR" b="1" dirty="0" smtClean="0">
                <a:latin typeface="Comic Sans MS" pitchFamily="66" charset="0"/>
              </a:rPr>
              <a:t>Yasa dışı örgütlerin ve kuruluşların, siyasi ve ideolojik görüşleri doğrultusunda propaganda yapmak, eylem düzenlemek, başkalarını bu gibi eylemleri düzenlemeye kışkırtmak, düzenlenmiş eylemlere etkin biçimde katılmak, bu kuruluşlara üye olmak, üye kaydetmek; para toplamak ve bağışta bulunmaya zorlamak,</a:t>
            </a:r>
          </a:p>
          <a:p>
            <a:endParaRPr lang="tr-T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altLang="tr-TR" b="1" dirty="0" smtClean="0">
                <a:latin typeface="Comic Sans MS" pitchFamily="66" charset="0"/>
              </a:rPr>
              <a:t>l) Bilişim araçları yoluyla; bölücü, yıkıcı, ahlak dışı ve şiddeti özendiren sesli, sözlü, yazılı ve görüntülü içerikler oluşturmak, bunları çoğaltmak, yaymak ve ticaretini yapmak. </a:t>
            </a:r>
          </a:p>
          <a:p>
            <a:r>
              <a:rPr lang="tr-TR" altLang="tr-TR" sz="2800" dirty="0" smtClean="0"/>
              <a:t> </a:t>
            </a:r>
            <a:r>
              <a:rPr lang="tr-TR" altLang="tr-TR" sz="2800" dirty="0" smtClean="0">
                <a:latin typeface="Comic Sans MS" pitchFamily="66" charset="0"/>
              </a:rPr>
              <a:t>Yukarıda belirtilenlerin dışında ve disiplin cezası verilmesini gerektiren fiil ve hâllere nitelik ve ağırlıkları itibarıyla benzer eylemlerde bulunanlara suça uygun cezalar verilir.</a:t>
            </a:r>
            <a:endParaRPr lang="tr-TR" dirty="0" smtClean="0"/>
          </a:p>
          <a:p>
            <a:endParaRPr lang="tr-TR" altLang="tr-TR" b="1" dirty="0" smtClean="0">
              <a:latin typeface="Comic Sans MS" pitchFamily="66" charset="0"/>
            </a:endParaRPr>
          </a:p>
          <a:p>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r>
              <a:rPr lang="tr-TR" sz="2800" b="1" dirty="0" smtClean="0">
                <a:solidFill>
                  <a:srgbClr val="000000"/>
                </a:solidFill>
                <a:effectLst>
                  <a:outerShdw blurRad="38100" dist="38100" dir="2700000" algn="tl">
                    <a:srgbClr val="C0C0C0"/>
                  </a:outerShdw>
                </a:effectLst>
                <a:latin typeface="Comic Sans MS" pitchFamily="66" charset="0"/>
              </a:rPr>
              <a:t>Bilişim Suçları:</a:t>
            </a:r>
            <a:r>
              <a:rPr lang="tr-TR" sz="2800" b="1" dirty="0" smtClean="0"/>
              <a:t> Kişilere, arkadaşlarına ve okul çalışanlarına sözle, davranışla veya sosyal medya üzerinden hakaret etmek, paylaşmak, yaymak veya başkalarını bu davranışa kışkırtmak, okuldan 1-5 gün arasında kısa süreli uzaklaştırma cezasını verilir. </a:t>
            </a:r>
            <a:endParaRPr lang="tr-TR" sz="2800" b="1" dirty="0" smtClean="0">
              <a:solidFill>
                <a:srgbClr val="000000"/>
              </a:solidFill>
              <a:effectLst>
                <a:outerShdw blurRad="38100" dist="38100" dir="2700000" algn="tl">
                  <a:srgbClr val="C0C0C0"/>
                </a:outerShdw>
              </a:effectLst>
              <a:latin typeface="Comic Sans MS" pitchFamily="66" charset="0"/>
            </a:endParaRPr>
          </a:p>
          <a:p>
            <a:endParaRPr lang="tr-T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r>
              <a:rPr lang="tr-TR" sz="2800" b="1" dirty="0" smtClean="0"/>
              <a:t>Tütün ve tütün mamullerini bulunduran ve kullanan öğrencilere İdari para cezası uygulanır, ayrıca disiplin cezası da verilir.</a:t>
            </a: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r>
              <a:rPr lang="tr-TR" altLang="tr-TR" sz="2400" b="1" dirty="0" smtClean="0">
                <a:latin typeface="Comic Sans MS" pitchFamily="66" charset="0"/>
              </a:rPr>
              <a:t>İşlenen suçun tekrarı halinde cezalar bir derece ağırlaştırılmış şekliyle verilir.</a:t>
            </a:r>
          </a:p>
          <a:p>
            <a:r>
              <a:rPr lang="tr-TR" altLang="tr-TR" sz="2400" dirty="0" smtClean="0">
                <a:latin typeface="Comic Sans MS" pitchFamily="66" charset="0"/>
              </a:rPr>
              <a:t>Öğrencinin kayıtlı bulunduğu okulda disiplin olaylarına karışması ve buna ilişkin araştırma/inceleme/soruşturma sürdürülürken </a:t>
            </a:r>
            <a:r>
              <a:rPr lang="tr-TR" altLang="tr-TR" sz="2400" u="sng" dirty="0" smtClean="0">
                <a:latin typeface="Comic Sans MS" pitchFamily="66" charset="0"/>
              </a:rPr>
              <a:t>bir başka okula nakledilmesi durumunda, </a:t>
            </a:r>
            <a:r>
              <a:rPr lang="tr-TR" altLang="tr-TR" sz="2400" dirty="0" smtClean="0">
                <a:latin typeface="Comic Sans MS" pitchFamily="66" charset="0"/>
              </a:rPr>
              <a:t>işlemi başlatan okul, araştırma/inceleme/soruşturmayı tamamlar ve dosyayı yeni okuluna gönderir. Yeni okulu aracılığıyla posta, e-Posta ve/veya diğer iletişim araçlarıyla tebligat yapılarak öğrenciye ceza uygulanır ve dosyasına işlenir. </a:t>
            </a:r>
            <a:r>
              <a:rPr lang="tr-TR" altLang="tr-TR" sz="2400" b="1" dirty="0" smtClean="0">
                <a:latin typeface="Comic Sans MS" pitchFamily="66" charset="0"/>
              </a:rPr>
              <a:t> </a:t>
            </a:r>
          </a:p>
          <a:p>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buFont typeface="Wingdings" pitchFamily="2" charset="2"/>
              <a:buNone/>
              <a:defRPr/>
            </a:pPr>
            <a:r>
              <a:rPr lang="tr-TR" sz="2800" b="1" dirty="0" smtClean="0">
                <a:latin typeface="Comic Sans MS" pitchFamily="66" charset="0"/>
              </a:rPr>
              <a:t>     Öğrenci ve veliler Okul Öğrenci Veli Sözleşmesinin gereklerini yerine getirir.</a:t>
            </a:r>
          </a:p>
          <a:p>
            <a:pPr>
              <a:buFont typeface="Wingdings" pitchFamily="2" charset="2"/>
              <a:buNone/>
              <a:defRPr/>
            </a:pPr>
            <a:r>
              <a:rPr lang="tr-TR" sz="2800" b="1" dirty="0" smtClean="0">
                <a:latin typeface="Comic Sans MS" pitchFamily="66" charset="0"/>
              </a:rPr>
              <a:t>	(M.25-5)</a:t>
            </a:r>
          </a:p>
          <a:p>
            <a:endParaRPr lang="tr-T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defRPr/>
            </a:pPr>
            <a:endParaRPr lang="tr-TR" sz="2400" b="1" dirty="0" smtClean="0">
              <a:solidFill>
                <a:srgbClr val="000000"/>
              </a:solidFill>
              <a:effectLst>
                <a:outerShdw blurRad="38100" dist="38100" dir="2700000" algn="tl">
                  <a:srgbClr val="C0C0C0"/>
                </a:outerShdw>
              </a:effectLst>
              <a:latin typeface="Comic Sans MS" pitchFamily="66" charset="0"/>
            </a:endParaRPr>
          </a:p>
          <a:p>
            <a:pPr algn="ctr">
              <a:defRPr/>
            </a:pPr>
            <a:endParaRPr lang="tr-TR" sz="2400" b="1" dirty="0" smtClean="0">
              <a:solidFill>
                <a:srgbClr val="000000"/>
              </a:solidFill>
              <a:effectLst>
                <a:outerShdw blurRad="38100" dist="38100" dir="2700000" algn="tl">
                  <a:srgbClr val="C0C0C0"/>
                </a:outerShdw>
              </a:effectLst>
              <a:latin typeface="Comic Sans MS" pitchFamily="66" charset="0"/>
            </a:endParaRPr>
          </a:p>
          <a:p>
            <a:pPr algn="ctr">
              <a:defRPr/>
            </a:pPr>
            <a:endParaRPr lang="tr-TR" sz="2400" b="1" dirty="0" smtClean="0">
              <a:solidFill>
                <a:srgbClr val="000000"/>
              </a:solidFill>
              <a:effectLst>
                <a:outerShdw blurRad="38100" dist="38100" dir="2700000" algn="tl">
                  <a:srgbClr val="C0C0C0"/>
                </a:outerShdw>
              </a:effectLst>
              <a:latin typeface="Comic Sans MS" pitchFamily="66" charset="0"/>
            </a:endParaRPr>
          </a:p>
          <a:p>
            <a:pPr algn="ctr">
              <a:defRPr/>
            </a:pPr>
            <a:r>
              <a:rPr lang="tr-TR" sz="2400" b="1" dirty="0" smtClean="0">
                <a:solidFill>
                  <a:srgbClr val="000000"/>
                </a:solidFill>
                <a:effectLst>
                  <a:outerShdw blurRad="38100" dist="38100" dir="2700000" algn="tl">
                    <a:srgbClr val="C0C0C0"/>
                  </a:outerShdw>
                </a:effectLst>
                <a:latin typeface="Comic Sans MS" pitchFamily="66" charset="0"/>
              </a:rPr>
              <a:t>Fahriye OKYAY</a:t>
            </a:r>
          </a:p>
          <a:p>
            <a:pPr algn="ctr">
              <a:defRPr/>
            </a:pPr>
            <a:r>
              <a:rPr lang="tr-TR" sz="2400" b="1" dirty="0" smtClean="0">
                <a:solidFill>
                  <a:srgbClr val="000000"/>
                </a:solidFill>
                <a:effectLst>
                  <a:outerShdw blurRad="38100" dist="38100" dir="2700000" algn="tl">
                    <a:srgbClr val="C0C0C0"/>
                  </a:outerShdw>
                </a:effectLst>
                <a:latin typeface="Comic Sans MS" pitchFamily="66" charset="0"/>
              </a:rPr>
              <a:t>Müdür Yardımcısı</a:t>
            </a:r>
          </a:p>
          <a:p>
            <a:pPr algn="ctr">
              <a:defRPr/>
            </a:pPr>
            <a:endParaRPr lang="tr-TR" sz="2400" b="1" dirty="0" smtClean="0">
              <a:solidFill>
                <a:srgbClr val="000000"/>
              </a:solidFill>
              <a:effectLst>
                <a:outerShdw blurRad="38100" dist="38100" dir="2700000" algn="tl">
                  <a:srgbClr val="C0C0C0"/>
                </a:outerShdw>
              </a:effectLst>
              <a:latin typeface="Comic Sans MS" pitchFamily="66" charset="0"/>
            </a:endParaRPr>
          </a:p>
          <a:p>
            <a:pPr algn="ctr">
              <a:defRPr/>
            </a:pPr>
            <a:r>
              <a:rPr lang="tr-TR" sz="2400" b="1" dirty="0" smtClean="0">
                <a:solidFill>
                  <a:srgbClr val="000000"/>
                </a:solidFill>
                <a:effectLst>
                  <a:outerShdw blurRad="38100" dist="38100" dir="2700000" algn="tl">
                    <a:srgbClr val="C0C0C0"/>
                  </a:outerShdw>
                </a:effectLst>
                <a:latin typeface="Comic Sans MS" pitchFamily="66" charset="0"/>
              </a:rPr>
              <a:t>İskender BOYDAŞ</a:t>
            </a:r>
          </a:p>
          <a:p>
            <a:pPr algn="ctr">
              <a:defRPr/>
            </a:pPr>
            <a:r>
              <a:rPr lang="tr-TR" sz="2400" b="1" dirty="0" smtClean="0">
                <a:solidFill>
                  <a:srgbClr val="000000"/>
                </a:solidFill>
                <a:effectLst>
                  <a:outerShdw blurRad="38100" dist="38100" dir="2700000" algn="tl">
                    <a:srgbClr val="C0C0C0"/>
                  </a:outerShdw>
                </a:effectLst>
                <a:latin typeface="Comic Sans MS" pitchFamily="66" charset="0"/>
              </a:rPr>
              <a:t>Rehberlik Öğretmen</a:t>
            </a:r>
          </a:p>
          <a:p>
            <a:endParaRPr lang="tr-TR" dirty="0"/>
          </a:p>
        </p:txBody>
      </p:sp>
      <p:sp>
        <p:nvSpPr>
          <p:cNvPr id="5" name="1 Başlık"/>
          <p:cNvSpPr>
            <a:spLocks noGrp="1"/>
          </p:cNvSpPr>
          <p:nvPr>
            <p:ph type="title"/>
          </p:nvPr>
        </p:nvSpPr>
        <p:spPr>
          <a:xfrm>
            <a:off x="457200" y="704850"/>
            <a:ext cx="8229600" cy="1724025"/>
          </a:xfrm>
        </p:spPr>
        <p:txBody>
          <a:bodyPr>
            <a:normAutofit fontScale="90000"/>
          </a:bodyPr>
          <a:lstStyle/>
          <a:p>
            <a:pPr algn="ctr"/>
            <a:r>
              <a:rPr lang="tr-TR" altLang="tr-TR" sz="5400" b="1" dirty="0" smtClean="0">
                <a:solidFill>
                  <a:srgbClr val="FF0000"/>
                </a:solidFill>
                <a:latin typeface="Monotype Corsiva" pitchFamily="66" charset="0"/>
              </a:rPr>
              <a:t/>
            </a:r>
            <a:br>
              <a:rPr lang="tr-TR" altLang="tr-TR" sz="5400" b="1" dirty="0" smtClean="0">
                <a:solidFill>
                  <a:srgbClr val="FF0000"/>
                </a:solidFill>
                <a:latin typeface="Monotype Corsiva" pitchFamily="66" charset="0"/>
              </a:rPr>
            </a:br>
            <a:r>
              <a:rPr lang="tr-TR" altLang="tr-TR" sz="5400" b="1" dirty="0" smtClean="0">
                <a:solidFill>
                  <a:srgbClr val="FF0000"/>
                </a:solidFill>
                <a:latin typeface="Monotype Corsiva" pitchFamily="66" charset="0"/>
              </a:rPr>
              <a:t/>
            </a:r>
            <a:br>
              <a:rPr lang="tr-TR" altLang="tr-TR" sz="5400" b="1" dirty="0" smtClean="0">
                <a:solidFill>
                  <a:srgbClr val="FF0000"/>
                </a:solidFill>
                <a:latin typeface="Monotype Corsiva" pitchFamily="66" charset="0"/>
              </a:rPr>
            </a:br>
            <a:r>
              <a:rPr lang="tr-TR" altLang="tr-TR" sz="5400" b="1" dirty="0" smtClean="0">
                <a:solidFill>
                  <a:srgbClr val="FF0000"/>
                </a:solidFill>
                <a:latin typeface="Monotype Corsiva" pitchFamily="66" charset="0"/>
              </a:rPr>
              <a:t/>
            </a:r>
            <a:br>
              <a:rPr lang="tr-TR" altLang="tr-TR" sz="5400" b="1" dirty="0" smtClean="0">
                <a:solidFill>
                  <a:srgbClr val="FF0000"/>
                </a:solidFill>
                <a:latin typeface="Monotype Corsiva" pitchFamily="66" charset="0"/>
              </a:rPr>
            </a:br>
            <a:r>
              <a:rPr lang="tr-TR" altLang="tr-TR" sz="5400" b="1" dirty="0" smtClean="0">
                <a:solidFill>
                  <a:srgbClr val="FF0000"/>
                </a:solidFill>
                <a:latin typeface="Monotype Corsiva" pitchFamily="66" charset="0"/>
              </a:rPr>
              <a:t/>
            </a:r>
            <a:br>
              <a:rPr lang="tr-TR" altLang="tr-TR" sz="5400" b="1" dirty="0" smtClean="0">
                <a:solidFill>
                  <a:srgbClr val="FF0000"/>
                </a:solidFill>
                <a:latin typeface="Monotype Corsiva" pitchFamily="66" charset="0"/>
              </a:rPr>
            </a:br>
            <a:r>
              <a:rPr lang="tr-TR" altLang="tr-TR" sz="5400" b="1" dirty="0" smtClean="0">
                <a:solidFill>
                  <a:srgbClr val="FF0000"/>
                </a:solidFill>
                <a:latin typeface="Monotype Corsiva" pitchFamily="66" charset="0"/>
              </a:rPr>
              <a:t/>
            </a:r>
            <a:br>
              <a:rPr lang="tr-TR" altLang="tr-TR" sz="5400" b="1" dirty="0" smtClean="0">
                <a:solidFill>
                  <a:srgbClr val="FF0000"/>
                </a:solidFill>
                <a:latin typeface="Monotype Corsiva" pitchFamily="66" charset="0"/>
              </a:rPr>
            </a:br>
            <a:r>
              <a:rPr lang="tr-TR" altLang="tr-TR" sz="7300" b="1" dirty="0" smtClean="0">
                <a:solidFill>
                  <a:srgbClr val="FF0000"/>
                </a:solidFill>
                <a:latin typeface="Monotype Corsiva" pitchFamily="66" charset="0"/>
              </a:rPr>
              <a:t>Hazırlayanlar</a:t>
            </a:r>
            <a:r>
              <a:rPr lang="tr-TR" altLang="tr-TR" sz="5400" b="1" dirty="0" smtClean="0">
                <a:solidFill>
                  <a:srgbClr val="FF0000"/>
                </a:solidFill>
                <a:latin typeface="Edwardian Script ITC" pitchFamily="66" charset="0"/>
              </a:rPr>
              <a:t/>
            </a:r>
            <a:br>
              <a:rPr lang="tr-TR" altLang="tr-TR" sz="5400" b="1" dirty="0" smtClean="0">
                <a:solidFill>
                  <a:srgbClr val="FF0000"/>
                </a:solidFill>
                <a:latin typeface="Edwardian Script ITC" pitchFamily="66" charset="0"/>
              </a:rPr>
            </a:b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smtClean="0">
                <a:solidFill>
                  <a:srgbClr val="FF0000"/>
                </a:solidFill>
                <a:latin typeface="Comic Sans MS" pitchFamily="66" charset="0"/>
              </a:rPr>
              <a:t>Öğrenci Nöbetleri</a:t>
            </a:r>
            <a:endParaRPr lang="tr-TR" sz="4000" dirty="0"/>
          </a:p>
        </p:txBody>
      </p:sp>
      <p:sp>
        <p:nvSpPr>
          <p:cNvPr id="3" name="2 İçerik Yer Tutucusu"/>
          <p:cNvSpPr>
            <a:spLocks noGrp="1"/>
          </p:cNvSpPr>
          <p:nvPr>
            <p:ph idx="1"/>
          </p:nvPr>
        </p:nvSpPr>
        <p:spPr/>
        <p:txBody>
          <a:bodyPr/>
          <a:lstStyle/>
          <a:p>
            <a:r>
              <a:rPr lang="tr-TR" altLang="tr-TR" sz="2400" b="1" dirty="0" smtClean="0">
                <a:latin typeface="Comic Sans MS" pitchFamily="66" charset="0"/>
              </a:rPr>
              <a:t>Öğrencilerin görev ve sorumluluk bilincini geliştirmek, okulun yönetim işlerine yardımcı olmalarını sağlamak amacıyla öğrencilere nöbet görevi verilir. (M.33-1)</a:t>
            </a:r>
          </a:p>
          <a:p>
            <a:r>
              <a:rPr lang="tr-TR" altLang="tr-TR" sz="2400" b="1" dirty="0" smtClean="0">
                <a:latin typeface="Comic Sans MS" pitchFamily="66" charset="0"/>
              </a:rPr>
              <a:t>Nöbetçi öğrenciler, nöbetçi öğretmene, nöbetçi müdür yardımcısına veya okul müdürüne bilgi vermek şartıyla yazılı ve uygulamalı sınava girerler. Öğrencilerin nöbet tuttuğu günler devamsızlıktan sayılmaz. (M.33-2)</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altLang="tr-TR" sz="4400" b="1" dirty="0">
                <a:solidFill>
                  <a:srgbClr val="FF0000"/>
                </a:solidFill>
                <a:latin typeface="Comic Sans MS" pitchFamily="66" charset="0"/>
              </a:rPr>
              <a:t>Sınıf Başkanlığı</a:t>
            </a:r>
            <a:endParaRPr lang="tr-TR" sz="4400" dirty="0"/>
          </a:p>
        </p:txBody>
      </p:sp>
      <p:sp>
        <p:nvSpPr>
          <p:cNvPr id="3" name="İçerik Yer Tutucusu 2"/>
          <p:cNvSpPr>
            <a:spLocks noGrp="1"/>
          </p:cNvSpPr>
          <p:nvPr>
            <p:ph idx="1"/>
          </p:nvPr>
        </p:nvSpPr>
        <p:spPr/>
        <p:txBody>
          <a:bodyPr/>
          <a:lstStyle/>
          <a:p>
            <a:r>
              <a:rPr lang="tr-TR" altLang="tr-TR" b="1" dirty="0">
                <a:latin typeface="Comic Sans MS" pitchFamily="66" charset="0"/>
              </a:rPr>
              <a:t>Bir sınıfta bulunan öğrenciler, sınıf öğretmeni rehberliğinde her ders yılı için sınıf başkanı ve başkan yardımcısı seçer. Boşalan sınıf başkanlığı için aynı yolla seçim yapılır. (M.32-1) </a:t>
            </a:r>
            <a:endParaRPr lang="tr-TR" altLang="tr-TR" dirty="0">
              <a:latin typeface="Comic Sans MS" pitchFamily="66" charset="0"/>
            </a:endParaRPr>
          </a:p>
          <a:p>
            <a:endParaRPr lang="tr-TR" dirty="0"/>
          </a:p>
        </p:txBody>
      </p:sp>
    </p:spTree>
    <p:extLst>
      <p:ext uri="{BB962C8B-B14F-4D97-AF65-F5344CB8AC3E}">
        <p14:creationId xmlns="" xmlns:p14="http://schemas.microsoft.com/office/powerpoint/2010/main" val="1613961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b="1" dirty="0">
                <a:latin typeface="Comic Sans MS" pitchFamily="66" charset="0"/>
              </a:rPr>
              <a:t>Sınıf başkanlığına ve başkan yardımcılığına aday olacak öğrencilerde; disiplin cezası almamış olmak ve örnek davranışlara sahip olmak şartı aranır. (M.32-2) </a:t>
            </a:r>
          </a:p>
          <a:p>
            <a:pPr>
              <a:buFont typeface="Wingdings" pitchFamily="2" charset="2"/>
              <a:buNone/>
            </a:pPr>
            <a:endParaRPr lang="tr-TR" altLang="tr-TR" b="1" dirty="0">
              <a:latin typeface="Comic Sans MS" pitchFamily="66" charset="0"/>
            </a:endParaRPr>
          </a:p>
          <a:p>
            <a:r>
              <a:rPr lang="tr-TR" altLang="tr-TR" b="1" dirty="0">
                <a:latin typeface="Comic Sans MS" pitchFamily="66" charset="0"/>
              </a:rPr>
              <a:t>Seçilme şartlarını kaybeden sınıf başkanı ve yardımcısı sınıf rehber öğretmeni tarafından görevden alınır. (M.32-3) </a:t>
            </a:r>
          </a:p>
          <a:p>
            <a:endParaRPr lang="tr-TR" dirty="0"/>
          </a:p>
        </p:txBody>
      </p:sp>
    </p:spTree>
    <p:extLst>
      <p:ext uri="{BB962C8B-B14F-4D97-AF65-F5344CB8AC3E}">
        <p14:creationId xmlns="" xmlns:p14="http://schemas.microsoft.com/office/powerpoint/2010/main" val="1325884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137</TotalTime>
  <Words>3277</Words>
  <Application>Microsoft Office PowerPoint</Application>
  <PresentationFormat>Ekran Gösterisi (4:3)</PresentationFormat>
  <Paragraphs>279</Paragraphs>
  <Slides>69</Slides>
  <Notes>0</Notes>
  <HiddenSlides>0</HiddenSlides>
  <MMClips>0</MMClips>
  <ScaleCrop>false</ScaleCrop>
  <HeadingPairs>
    <vt:vector size="4" baseType="variant">
      <vt:variant>
        <vt:lpstr>Tema</vt:lpstr>
      </vt:variant>
      <vt:variant>
        <vt:i4>1</vt:i4>
      </vt:variant>
      <vt:variant>
        <vt:lpstr>Slayt Başlıkları</vt:lpstr>
      </vt:variant>
      <vt:variant>
        <vt:i4>69</vt:i4>
      </vt:variant>
    </vt:vector>
  </HeadingPairs>
  <TitlesOfParts>
    <vt:vector size="70" baseType="lpstr">
      <vt:lpstr>Akış</vt:lpstr>
      <vt:lpstr>Slayt 1</vt:lpstr>
      <vt:lpstr>KAYA BAYAZITOĞLU ANADOLU LİSESİ   OKULUMUZ VE OKUL KURALLARI</vt:lpstr>
      <vt:lpstr>ZAMAN ÇİZELGESİ</vt:lpstr>
      <vt:lpstr>Kılık Kıyafet</vt:lpstr>
      <vt:lpstr>Yönetmeliğine Göre Kılık Kıyafet Sınırlamaları</vt:lpstr>
      <vt:lpstr>Slayt 6</vt:lpstr>
      <vt:lpstr>Öğrenci Nöbetleri</vt:lpstr>
      <vt:lpstr>Sınıf Başkanlığı</vt:lpstr>
      <vt:lpstr>Slayt 9</vt:lpstr>
      <vt:lpstr>Geç Gelme, Devamsızlık</vt:lpstr>
      <vt:lpstr>.</vt:lpstr>
      <vt:lpstr>Slayt 12</vt:lpstr>
      <vt:lpstr>.</vt:lpstr>
      <vt:lpstr>Özür Belgelerinin İdareye Teslimi</vt:lpstr>
      <vt:lpstr>Faaliyet İzinleri</vt:lpstr>
      <vt:lpstr>.</vt:lpstr>
      <vt:lpstr>Veli Okul İletişimi</vt:lpstr>
      <vt:lpstr>.</vt:lpstr>
      <vt:lpstr>Nakil İşlemleri</vt:lpstr>
      <vt:lpstr>Slayt 20</vt:lpstr>
      <vt:lpstr>Okullar Arası Nakiller</vt:lpstr>
      <vt:lpstr>Seçmeli Ders İşlemleri</vt:lpstr>
      <vt:lpstr>Slayt 23</vt:lpstr>
      <vt:lpstr>Sınıf Tekrarı ve Öğrenim Hakkı</vt:lpstr>
      <vt:lpstr>SINIF GEÇME</vt:lpstr>
      <vt:lpstr>Not Sistemi</vt:lpstr>
      <vt:lpstr>Takdir - Teşekkür</vt:lpstr>
      <vt:lpstr>Mezuniyet Puanı</vt:lpstr>
      <vt:lpstr>Okul Birinciliği</vt:lpstr>
      <vt:lpstr>Dönem Puanı</vt:lpstr>
      <vt:lpstr>BİR DERSİN YIL SONU PUANI</vt:lpstr>
      <vt:lpstr>Bir Dersin Ağırlığı ve Ağırlıklı Puanı</vt:lpstr>
      <vt:lpstr>Ders yılı sonunda herhangi bir dersten başarılı sayılma</vt:lpstr>
      <vt:lpstr>Doğrudan Sınıf Geçme</vt:lpstr>
      <vt:lpstr>Yazılı ve Uygulama Sınavları</vt:lpstr>
      <vt:lpstr> SINAVLARIN YAPILMA ŞEKLİ </vt:lpstr>
      <vt:lpstr>Sorumlu Ders Ne Demektir?</vt:lpstr>
      <vt:lpstr>Sorumluluk Sınavları</vt:lpstr>
      <vt:lpstr>Ortalama Yükseltme Sınavları</vt:lpstr>
      <vt:lpstr>Sınavlara Katılmayanlar</vt:lpstr>
      <vt:lpstr>Sınavlara Katılmayanlar</vt:lpstr>
      <vt:lpstr>.</vt:lpstr>
      <vt:lpstr>Sınıf Tekrarı ve Öğrenim Hakkı</vt:lpstr>
      <vt:lpstr>Sorumlu Olarak Sınıf Geçme ve Sorumluluğun Kalkması</vt:lpstr>
      <vt:lpstr>Disiplin cezaları</vt:lpstr>
      <vt:lpstr>Disiplin Cezaları</vt:lpstr>
      <vt:lpstr>Kınama cezasını gerektiren davranışlar ve fiiller şunlardır:</vt:lpstr>
      <vt:lpstr>.</vt:lpstr>
      <vt:lpstr>.</vt:lpstr>
      <vt:lpstr>.</vt:lpstr>
      <vt:lpstr>.</vt:lpstr>
      <vt:lpstr> Okuldan kısa süreli uzaklaştırma cezasını gerektiren fiil ve davranışlar</vt:lpstr>
      <vt:lpstr>.</vt:lpstr>
      <vt:lpstr>Slayt 54</vt:lpstr>
      <vt:lpstr>Okul değiştirme cezasını gerektiren fiil ve davranışlar</vt:lpstr>
      <vt:lpstr>.</vt:lpstr>
      <vt:lpstr>.</vt:lpstr>
      <vt:lpstr>.</vt:lpstr>
      <vt:lpstr>.</vt:lpstr>
      <vt:lpstr>Örgün eğitim dışına çıkarma cezasını gerektiren davranışlar</vt:lpstr>
      <vt:lpstr>.</vt:lpstr>
      <vt:lpstr>.</vt:lpstr>
      <vt:lpstr>.</vt:lpstr>
      <vt:lpstr>Slayt 64</vt:lpstr>
      <vt:lpstr>.</vt:lpstr>
      <vt:lpstr>.</vt:lpstr>
      <vt:lpstr>.</vt:lpstr>
      <vt:lpstr>.</vt:lpstr>
      <vt:lpstr>     Hazırlayanlar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LENOVO1</dc:creator>
  <cp:lastModifiedBy>user</cp:lastModifiedBy>
  <cp:revision>88</cp:revision>
  <dcterms:created xsi:type="dcterms:W3CDTF">2016-10-22T09:39:06Z</dcterms:created>
  <dcterms:modified xsi:type="dcterms:W3CDTF">2016-10-26T07:20:02Z</dcterms:modified>
</cp:coreProperties>
</file>